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57" r:id="rId3"/>
    <p:sldId id="264" r:id="rId4"/>
    <p:sldId id="261" r:id="rId5"/>
    <p:sldId id="265" r:id="rId6"/>
    <p:sldId id="270" r:id="rId7"/>
    <p:sldId id="337" r:id="rId8"/>
    <p:sldId id="269" r:id="rId9"/>
    <p:sldId id="272" r:id="rId10"/>
    <p:sldId id="271" r:id="rId11"/>
    <p:sldId id="268" r:id="rId12"/>
    <p:sldId id="267" r:id="rId13"/>
    <p:sldId id="323" r:id="rId14"/>
    <p:sldId id="292" r:id="rId15"/>
    <p:sldId id="324" r:id="rId16"/>
    <p:sldId id="325" r:id="rId17"/>
    <p:sldId id="327" r:id="rId18"/>
    <p:sldId id="328" r:id="rId19"/>
    <p:sldId id="330" r:id="rId20"/>
    <p:sldId id="329" r:id="rId21"/>
    <p:sldId id="331" r:id="rId22"/>
    <p:sldId id="334" r:id="rId23"/>
    <p:sldId id="335" r:id="rId24"/>
    <p:sldId id="336" r:id="rId25"/>
    <p:sldId id="338" r:id="rId26"/>
  </p:sldIdLst>
  <p:sldSz cx="10058400" cy="7772400"/>
  <p:notesSz cx="10058400" cy="77724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17" autoAdjust="0"/>
    <p:restoredTop sz="92450" autoAdjust="0"/>
  </p:normalViewPr>
  <p:slideViewPr>
    <p:cSldViewPr>
      <p:cViewPr varScale="1">
        <p:scale>
          <a:sx n="66" d="100"/>
          <a:sy n="66" d="100"/>
        </p:scale>
        <p:origin x="105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2F88C-1783-4528-A099-7FD3803834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E828256-2FCC-4574-B761-F3E650DAFDF8}">
      <dgm:prSet phldrT="[Text]"/>
      <dgm:spPr/>
      <dgm:t>
        <a:bodyPr/>
        <a:lstStyle/>
        <a:p>
          <a:r>
            <a:rPr lang="en-US" b="1" dirty="0"/>
            <a:t>Proximal convoluted tubule</a:t>
          </a:r>
        </a:p>
      </dgm:t>
    </dgm:pt>
    <dgm:pt modelId="{FD70AFDB-64DD-4F7E-A9AE-364B87CC38D3}" type="parTrans" cxnId="{1027A5F6-0E50-4E44-9586-EC8CAB2F20BA}">
      <dgm:prSet/>
      <dgm:spPr/>
      <dgm:t>
        <a:bodyPr/>
        <a:lstStyle/>
        <a:p>
          <a:endParaRPr lang="en-US" b="1"/>
        </a:p>
      </dgm:t>
    </dgm:pt>
    <dgm:pt modelId="{D221BFAA-50B2-47D7-8D15-D9ADD9EB629B}" type="sibTrans" cxnId="{1027A5F6-0E50-4E44-9586-EC8CAB2F20BA}">
      <dgm:prSet/>
      <dgm:spPr/>
      <dgm:t>
        <a:bodyPr/>
        <a:lstStyle/>
        <a:p>
          <a:endParaRPr lang="en-US" b="1"/>
        </a:p>
      </dgm:t>
    </dgm:pt>
    <dgm:pt modelId="{A81243D3-7C42-4FA5-8863-E5431DB8BFDD}">
      <dgm:prSet phldrT="[Text]"/>
      <dgm:spPr/>
      <dgm:t>
        <a:bodyPr/>
        <a:lstStyle/>
        <a:p>
          <a:pPr>
            <a:buClr>
              <a:srgbClr val="C00000"/>
            </a:buClr>
            <a:buFont typeface="Wingdings" panose="05000000000000000000" pitchFamily="2" charset="2"/>
            <a:buChar char="Ø"/>
          </a:pPr>
          <a:r>
            <a:rPr lang="en-US" altLang="ar-IQ" b="1" dirty="0">
              <a:solidFill>
                <a:srgbClr val="0070C0"/>
              </a:solidFill>
            </a:rPr>
            <a:t>Active reabsorption of solute and osmosis of water</a:t>
          </a:r>
          <a:endParaRPr lang="en-US" b="1" dirty="0"/>
        </a:p>
      </dgm:t>
    </dgm:pt>
    <dgm:pt modelId="{E3468829-77B5-4424-9856-38FDA421430C}" type="parTrans" cxnId="{1620A800-66E0-461C-80B9-854DDE3C2D58}">
      <dgm:prSet/>
      <dgm:spPr/>
      <dgm:t>
        <a:bodyPr/>
        <a:lstStyle/>
        <a:p>
          <a:endParaRPr lang="en-US" b="1"/>
        </a:p>
      </dgm:t>
    </dgm:pt>
    <dgm:pt modelId="{3120099F-2EE9-4785-9B34-04A6BF4E46DD}" type="sibTrans" cxnId="{1620A800-66E0-461C-80B9-854DDE3C2D58}">
      <dgm:prSet/>
      <dgm:spPr/>
      <dgm:t>
        <a:bodyPr/>
        <a:lstStyle/>
        <a:p>
          <a:endParaRPr lang="en-US" b="1"/>
        </a:p>
      </dgm:t>
    </dgm:pt>
    <dgm:pt modelId="{7925CEB4-8430-4C59-A0C4-8164CB256534}">
      <dgm:prSet phldrT="[Text]"/>
      <dgm:spPr/>
      <dgm:t>
        <a:bodyPr/>
        <a:lstStyle/>
        <a:p>
          <a:r>
            <a:rPr lang="en-US" altLang="ar-IQ" b="1" dirty="0">
              <a:solidFill>
                <a:schemeClr val="bg1"/>
              </a:solidFill>
            </a:rPr>
            <a:t>Loop of Henle</a:t>
          </a:r>
        </a:p>
      </dgm:t>
    </dgm:pt>
    <dgm:pt modelId="{EF43CAFC-6098-499D-9F1E-FCA1F91C9F0F}" type="parTrans" cxnId="{EBAB5CA9-881C-485C-B3C6-EA6A0547F062}">
      <dgm:prSet/>
      <dgm:spPr/>
      <dgm:t>
        <a:bodyPr/>
        <a:lstStyle/>
        <a:p>
          <a:endParaRPr lang="en-US" b="1"/>
        </a:p>
      </dgm:t>
    </dgm:pt>
    <dgm:pt modelId="{1BF19E80-2BDB-4511-BE70-062195B83A52}" type="sibTrans" cxnId="{EBAB5CA9-881C-485C-B3C6-EA6A0547F062}">
      <dgm:prSet/>
      <dgm:spPr/>
      <dgm:t>
        <a:bodyPr/>
        <a:lstStyle/>
        <a:p>
          <a:endParaRPr lang="en-US" b="1"/>
        </a:p>
      </dgm:t>
    </dgm:pt>
    <dgm:pt modelId="{9612DDC1-8B84-4CEF-B3BF-8ADD5616E990}">
      <dgm:prSet phldrT="[Text]"/>
      <dgm:spPr/>
      <dgm:t>
        <a:bodyPr/>
        <a:lstStyle/>
        <a:p>
          <a:pPr>
            <a:buClr>
              <a:srgbClr val="C00000"/>
            </a:buClr>
            <a:buFont typeface="Wingdings" panose="05000000000000000000" pitchFamily="2" charset="2"/>
            <a:buChar char="Ø"/>
          </a:pPr>
          <a:r>
            <a:rPr lang="en-US" altLang="ar-IQ" b="1" dirty="0"/>
            <a:t>The descending limb of loop of Henle is permeable to water but ascending is not. In thick ascending segment </a:t>
          </a:r>
          <a:r>
            <a:rPr lang="en-US" altLang="ar-IQ" b="1" dirty="0">
              <a:solidFill>
                <a:srgbClr val="C00000"/>
              </a:solidFill>
            </a:rPr>
            <a:t>Na+, K+ and Clˉ</a:t>
          </a:r>
          <a:r>
            <a:rPr lang="en-US" altLang="ar-IQ" b="1" dirty="0"/>
            <a:t> are reabsorbed to ISF</a:t>
          </a:r>
          <a:endParaRPr lang="en-US" b="1" dirty="0"/>
        </a:p>
      </dgm:t>
    </dgm:pt>
    <dgm:pt modelId="{DD0AF679-54A9-43CE-84C5-4DA5AA9C12D9}" type="parTrans" cxnId="{8CDFFD03-7F7E-416B-919D-EEB21595D181}">
      <dgm:prSet/>
      <dgm:spPr/>
      <dgm:t>
        <a:bodyPr/>
        <a:lstStyle/>
        <a:p>
          <a:endParaRPr lang="en-US" b="1"/>
        </a:p>
      </dgm:t>
    </dgm:pt>
    <dgm:pt modelId="{A8A2B129-2AB4-4814-8BBE-A18CA0680FB5}" type="sibTrans" cxnId="{8CDFFD03-7F7E-416B-919D-EEB21595D181}">
      <dgm:prSet/>
      <dgm:spPr/>
      <dgm:t>
        <a:bodyPr/>
        <a:lstStyle/>
        <a:p>
          <a:endParaRPr lang="en-US" b="1"/>
        </a:p>
      </dgm:t>
    </dgm:pt>
    <dgm:pt modelId="{CE7357B4-E1CD-41A1-9F30-5E52CD7CA158}">
      <dgm:prSet phldrT="[Text]"/>
      <dgm:spPr/>
      <dgm:t>
        <a:bodyPr/>
        <a:lstStyle/>
        <a:p>
          <a:r>
            <a:rPr lang="en-US" b="1" dirty="0"/>
            <a:t>Distal convoluted tubule</a:t>
          </a:r>
        </a:p>
      </dgm:t>
    </dgm:pt>
    <dgm:pt modelId="{6C4FB77E-7BBC-4936-BCC2-2E348DA97E9A}" type="parTrans" cxnId="{7C358D53-218C-4883-8D31-88F7D234A6EF}">
      <dgm:prSet/>
      <dgm:spPr/>
      <dgm:t>
        <a:bodyPr/>
        <a:lstStyle/>
        <a:p>
          <a:endParaRPr lang="en-US" b="1"/>
        </a:p>
      </dgm:t>
    </dgm:pt>
    <dgm:pt modelId="{89003D55-1120-4201-8FBE-94A1B0D46C2B}" type="sibTrans" cxnId="{7C358D53-218C-4883-8D31-88F7D234A6EF}">
      <dgm:prSet/>
      <dgm:spPr/>
      <dgm:t>
        <a:bodyPr/>
        <a:lstStyle/>
        <a:p>
          <a:endParaRPr lang="en-US" b="1"/>
        </a:p>
      </dgm:t>
    </dgm:pt>
    <dgm:pt modelId="{D98D9A2D-D226-4DFE-950D-7D1B3A2FFCD4}">
      <dgm:prSet phldrT="[Text]"/>
      <dgm:spPr/>
      <dgm:t>
        <a:bodyPr/>
        <a:lstStyle/>
        <a:p>
          <a:r>
            <a:rPr lang="en-US" altLang="ar-IQ" b="1" dirty="0"/>
            <a:t>Function in same manner as thick segment of ascending limb of loop of Henle</a:t>
          </a:r>
          <a:endParaRPr lang="en-US" b="1" dirty="0"/>
        </a:p>
      </dgm:t>
    </dgm:pt>
    <dgm:pt modelId="{4B5DAA9A-34CB-43D6-905D-7C7FA99DAA3C}" type="parTrans" cxnId="{3C44F616-FA4A-4E16-9336-B27DE02664D8}">
      <dgm:prSet/>
      <dgm:spPr/>
      <dgm:t>
        <a:bodyPr/>
        <a:lstStyle/>
        <a:p>
          <a:endParaRPr lang="en-US" b="1"/>
        </a:p>
      </dgm:t>
    </dgm:pt>
    <dgm:pt modelId="{A4D5FF5C-2427-4EB4-B315-55B7C4BA619C}" type="sibTrans" cxnId="{3C44F616-FA4A-4E16-9336-B27DE02664D8}">
      <dgm:prSet/>
      <dgm:spPr/>
      <dgm:t>
        <a:bodyPr/>
        <a:lstStyle/>
        <a:p>
          <a:endParaRPr lang="en-US" b="1"/>
        </a:p>
      </dgm:t>
    </dgm:pt>
    <dgm:pt modelId="{D5A3843F-68A9-489A-893C-7674E637702A}">
      <dgm:prSet phldrT="[Text]"/>
      <dgm:spPr/>
      <dgm:t>
        <a:bodyPr/>
        <a:lstStyle/>
        <a:p>
          <a:r>
            <a:rPr lang="en-US" b="1" dirty="0"/>
            <a:t>Collecting duct</a:t>
          </a:r>
        </a:p>
      </dgm:t>
    </dgm:pt>
    <dgm:pt modelId="{5F96A04E-C051-4296-BBD0-F70BC90C4894}" type="parTrans" cxnId="{1A9F3DFA-8D1C-4775-A76F-46726E701CF8}">
      <dgm:prSet/>
      <dgm:spPr/>
      <dgm:t>
        <a:bodyPr/>
        <a:lstStyle/>
        <a:p>
          <a:endParaRPr lang="en-US" b="1"/>
        </a:p>
      </dgm:t>
    </dgm:pt>
    <dgm:pt modelId="{7F2BCA73-1154-4C89-9822-DBEF6BF66324}" type="sibTrans" cxnId="{1A9F3DFA-8D1C-4775-A76F-46726E701CF8}">
      <dgm:prSet/>
      <dgm:spPr/>
      <dgm:t>
        <a:bodyPr/>
        <a:lstStyle/>
        <a:p>
          <a:endParaRPr lang="en-US" b="1"/>
        </a:p>
      </dgm:t>
    </dgm:pt>
    <dgm:pt modelId="{C61C7003-F385-47FD-919D-287552438876}">
      <dgm:prSet phldrT="[Text]"/>
      <dgm:spPr/>
      <dgm:t>
        <a:bodyPr/>
        <a:lstStyle/>
        <a:p>
          <a:pPr>
            <a:buClr>
              <a:srgbClr val="C00000"/>
            </a:buClr>
            <a:buFont typeface="Wingdings" panose="05000000000000000000" pitchFamily="2" charset="2"/>
            <a:buChar char="Ø"/>
          </a:pPr>
          <a:r>
            <a:rPr lang="en-US" altLang="ar-IQ" b="1" dirty="0"/>
            <a:t>At end of PCT about </a:t>
          </a:r>
          <a:r>
            <a:rPr lang="en-US" altLang="ar-IQ" b="1" dirty="0">
              <a:solidFill>
                <a:srgbClr val="990033"/>
              </a:solidFill>
            </a:rPr>
            <a:t>60-70%</a:t>
          </a:r>
          <a:r>
            <a:rPr lang="en-US" altLang="ar-IQ" b="1" dirty="0"/>
            <a:t> of filtered water and solutes will be removed from fluid when treat this position</a:t>
          </a:r>
          <a:endParaRPr lang="en-US" b="1" dirty="0"/>
        </a:p>
      </dgm:t>
    </dgm:pt>
    <dgm:pt modelId="{28EBB39B-FE47-49E0-848D-6118A6749586}" type="parTrans" cxnId="{AAADBE70-D1EC-456C-A6BD-14E3EBD1D7E2}">
      <dgm:prSet/>
      <dgm:spPr/>
      <dgm:t>
        <a:bodyPr/>
        <a:lstStyle/>
        <a:p>
          <a:endParaRPr lang="en-US" b="1"/>
        </a:p>
      </dgm:t>
    </dgm:pt>
    <dgm:pt modelId="{4D3A899D-52B8-4E8B-80AE-27F6B4C3B851}" type="sibTrans" cxnId="{AAADBE70-D1EC-456C-A6BD-14E3EBD1D7E2}">
      <dgm:prSet/>
      <dgm:spPr/>
      <dgm:t>
        <a:bodyPr/>
        <a:lstStyle/>
        <a:p>
          <a:endParaRPr lang="en-US" b="1"/>
        </a:p>
      </dgm:t>
    </dgm:pt>
    <dgm:pt modelId="{4DF59ED2-8725-43F1-BC16-724805A8E6F9}">
      <dgm:prSet phldrT="[Text]"/>
      <dgm:spPr/>
      <dgm:t>
        <a:bodyPr/>
        <a:lstStyle/>
        <a:p>
          <a:pPr>
            <a:buClr>
              <a:srgbClr val="C00000"/>
            </a:buClr>
            <a:buFont typeface="Wingdings" panose="05000000000000000000" pitchFamily="2" charset="2"/>
            <a:buChar char="Ø"/>
          </a:pPr>
          <a:r>
            <a:rPr lang="en-US" b="1" dirty="0">
              <a:solidFill>
                <a:srgbClr val="C00000"/>
              </a:solidFill>
            </a:rPr>
            <a:t>Counter current mechanism to concentrate the urine </a:t>
          </a:r>
        </a:p>
      </dgm:t>
    </dgm:pt>
    <dgm:pt modelId="{02A3C3D5-23E8-4079-9201-C462F310BD3C}" type="parTrans" cxnId="{32DCE2F1-1711-4F0C-BE56-C5ED971B33A5}">
      <dgm:prSet/>
      <dgm:spPr/>
      <dgm:t>
        <a:bodyPr/>
        <a:lstStyle/>
        <a:p>
          <a:endParaRPr lang="en-US" b="1"/>
        </a:p>
      </dgm:t>
    </dgm:pt>
    <dgm:pt modelId="{B1D2B0F6-BEFF-4BB5-AFE1-0E8DF3BA5E68}" type="sibTrans" cxnId="{32DCE2F1-1711-4F0C-BE56-C5ED971B33A5}">
      <dgm:prSet/>
      <dgm:spPr/>
      <dgm:t>
        <a:bodyPr/>
        <a:lstStyle/>
        <a:p>
          <a:endParaRPr lang="en-US" b="1"/>
        </a:p>
      </dgm:t>
    </dgm:pt>
    <dgm:pt modelId="{D80998DF-4644-496B-A12A-E55905AA7C3A}">
      <dgm:prSet phldrT="[Text]"/>
      <dgm:spPr/>
      <dgm:t>
        <a:bodyPr/>
        <a:lstStyle/>
        <a:p>
          <a:r>
            <a:rPr lang="en-US" altLang="ar-IQ" b="1" dirty="0"/>
            <a:t>about </a:t>
          </a:r>
          <a:r>
            <a:rPr lang="en-US" altLang="ar-IQ" b="1" dirty="0">
              <a:solidFill>
                <a:srgbClr val="C00000"/>
              </a:solidFill>
            </a:rPr>
            <a:t>5% </a:t>
          </a:r>
          <a:r>
            <a:rPr lang="en-US" altLang="ar-IQ" b="1" dirty="0"/>
            <a:t>of water is removed in distal tubule. </a:t>
          </a:r>
          <a:endParaRPr lang="en-US" b="1" dirty="0"/>
        </a:p>
      </dgm:t>
    </dgm:pt>
    <dgm:pt modelId="{DD50776A-9B95-42DC-A81D-8DAF35EF600E}" type="parTrans" cxnId="{06C735BA-EEBF-4DB6-B282-401AD432F68D}">
      <dgm:prSet/>
      <dgm:spPr/>
      <dgm:t>
        <a:bodyPr/>
        <a:lstStyle/>
        <a:p>
          <a:endParaRPr lang="en-US" b="1"/>
        </a:p>
      </dgm:t>
    </dgm:pt>
    <dgm:pt modelId="{89CBD627-A2E6-42BD-B57C-3FEAA58A2D89}" type="sibTrans" cxnId="{06C735BA-EEBF-4DB6-B282-401AD432F68D}">
      <dgm:prSet/>
      <dgm:spPr/>
      <dgm:t>
        <a:bodyPr/>
        <a:lstStyle/>
        <a:p>
          <a:endParaRPr lang="en-US" b="1"/>
        </a:p>
      </dgm:t>
    </dgm:pt>
    <dgm:pt modelId="{EF234DBC-1570-407E-A022-D93ACB052499}" type="pres">
      <dgm:prSet presAssocID="{E5C2F88C-1783-4528-A099-7FD3803834DB}" presName="Name0" presStyleCnt="0">
        <dgm:presLayoutVars>
          <dgm:dir/>
          <dgm:animLvl val="lvl"/>
          <dgm:resizeHandles val="exact"/>
        </dgm:presLayoutVars>
      </dgm:prSet>
      <dgm:spPr/>
    </dgm:pt>
    <dgm:pt modelId="{2AFE98CA-E760-4BF2-8B8E-9082B3A0F392}" type="pres">
      <dgm:prSet presAssocID="{2E828256-2FCC-4574-B761-F3E650DAFDF8}" presName="linNode" presStyleCnt="0"/>
      <dgm:spPr/>
    </dgm:pt>
    <dgm:pt modelId="{834B9BBB-6AE7-45A3-BCCE-6437540C91F0}" type="pres">
      <dgm:prSet presAssocID="{2E828256-2FCC-4574-B761-F3E650DAFDF8}" presName="parentText" presStyleLbl="node1" presStyleIdx="0" presStyleCnt="4">
        <dgm:presLayoutVars>
          <dgm:chMax val="1"/>
          <dgm:bulletEnabled val="1"/>
        </dgm:presLayoutVars>
      </dgm:prSet>
      <dgm:spPr/>
    </dgm:pt>
    <dgm:pt modelId="{566D5FF2-7DF4-4A36-B9F6-456BCAAA7850}" type="pres">
      <dgm:prSet presAssocID="{2E828256-2FCC-4574-B761-F3E650DAFDF8}" presName="descendantText" presStyleLbl="alignAccFollowNode1" presStyleIdx="0" presStyleCnt="3">
        <dgm:presLayoutVars>
          <dgm:bulletEnabled val="1"/>
        </dgm:presLayoutVars>
      </dgm:prSet>
      <dgm:spPr/>
    </dgm:pt>
    <dgm:pt modelId="{04C219F1-0130-4A0E-9E32-33377002EFDD}" type="pres">
      <dgm:prSet presAssocID="{D221BFAA-50B2-47D7-8D15-D9ADD9EB629B}" presName="sp" presStyleCnt="0"/>
      <dgm:spPr/>
    </dgm:pt>
    <dgm:pt modelId="{A1524369-A40A-4B59-B5C6-95C6241A4F19}" type="pres">
      <dgm:prSet presAssocID="{7925CEB4-8430-4C59-A0C4-8164CB256534}" presName="linNode" presStyleCnt="0"/>
      <dgm:spPr/>
    </dgm:pt>
    <dgm:pt modelId="{613B30AE-0D46-42E8-B1F2-D10A739D8635}" type="pres">
      <dgm:prSet presAssocID="{7925CEB4-8430-4C59-A0C4-8164CB256534}" presName="parentText" presStyleLbl="node1" presStyleIdx="1" presStyleCnt="4">
        <dgm:presLayoutVars>
          <dgm:chMax val="1"/>
          <dgm:bulletEnabled val="1"/>
        </dgm:presLayoutVars>
      </dgm:prSet>
      <dgm:spPr/>
    </dgm:pt>
    <dgm:pt modelId="{649FDFBA-45FB-4AF1-B5BA-942D8EA1A189}" type="pres">
      <dgm:prSet presAssocID="{7925CEB4-8430-4C59-A0C4-8164CB256534}" presName="descendantText" presStyleLbl="alignAccFollowNode1" presStyleIdx="1" presStyleCnt="3">
        <dgm:presLayoutVars>
          <dgm:bulletEnabled val="1"/>
        </dgm:presLayoutVars>
      </dgm:prSet>
      <dgm:spPr/>
    </dgm:pt>
    <dgm:pt modelId="{64950093-63E1-4FA0-8321-D7E40D4F17B1}" type="pres">
      <dgm:prSet presAssocID="{1BF19E80-2BDB-4511-BE70-062195B83A52}" presName="sp" presStyleCnt="0"/>
      <dgm:spPr/>
    </dgm:pt>
    <dgm:pt modelId="{DB06FB20-3578-4DC3-AC41-BE64C168CACA}" type="pres">
      <dgm:prSet presAssocID="{CE7357B4-E1CD-41A1-9F30-5E52CD7CA158}" presName="linNode" presStyleCnt="0"/>
      <dgm:spPr/>
    </dgm:pt>
    <dgm:pt modelId="{A21B89DA-EDEE-4842-B9A5-76361A829468}" type="pres">
      <dgm:prSet presAssocID="{CE7357B4-E1CD-41A1-9F30-5E52CD7CA158}" presName="parentText" presStyleLbl="node1" presStyleIdx="2" presStyleCnt="4">
        <dgm:presLayoutVars>
          <dgm:chMax val="1"/>
          <dgm:bulletEnabled val="1"/>
        </dgm:presLayoutVars>
      </dgm:prSet>
      <dgm:spPr/>
    </dgm:pt>
    <dgm:pt modelId="{14B4DF63-945E-467E-911C-141D221837B4}" type="pres">
      <dgm:prSet presAssocID="{CE7357B4-E1CD-41A1-9F30-5E52CD7CA158}" presName="descendantText" presStyleLbl="alignAccFollowNode1" presStyleIdx="2" presStyleCnt="3" custLinFactNeighborX="1782" custLinFactNeighborY="-3112">
        <dgm:presLayoutVars>
          <dgm:bulletEnabled val="1"/>
        </dgm:presLayoutVars>
      </dgm:prSet>
      <dgm:spPr/>
    </dgm:pt>
    <dgm:pt modelId="{92EF643A-F59B-4D47-82CF-3400838A43C3}" type="pres">
      <dgm:prSet presAssocID="{89003D55-1120-4201-8FBE-94A1B0D46C2B}" presName="sp" presStyleCnt="0"/>
      <dgm:spPr/>
    </dgm:pt>
    <dgm:pt modelId="{7B3CD20C-3BDA-4C36-86F0-E7659F72E78C}" type="pres">
      <dgm:prSet presAssocID="{D5A3843F-68A9-489A-893C-7674E637702A}" presName="linNode" presStyleCnt="0"/>
      <dgm:spPr/>
    </dgm:pt>
    <dgm:pt modelId="{7B4F102A-D94B-49A5-8508-083F4B0C17D1}" type="pres">
      <dgm:prSet presAssocID="{D5A3843F-68A9-489A-893C-7674E637702A}" presName="parentText" presStyleLbl="node1" presStyleIdx="3" presStyleCnt="4">
        <dgm:presLayoutVars>
          <dgm:chMax val="1"/>
          <dgm:bulletEnabled val="1"/>
        </dgm:presLayoutVars>
      </dgm:prSet>
      <dgm:spPr/>
    </dgm:pt>
  </dgm:ptLst>
  <dgm:cxnLst>
    <dgm:cxn modelId="{1620A800-66E0-461C-80B9-854DDE3C2D58}" srcId="{2E828256-2FCC-4574-B761-F3E650DAFDF8}" destId="{A81243D3-7C42-4FA5-8863-E5431DB8BFDD}" srcOrd="0" destOrd="0" parTransId="{E3468829-77B5-4424-9856-38FDA421430C}" sibTransId="{3120099F-2EE9-4785-9B34-04A6BF4E46DD}"/>
    <dgm:cxn modelId="{8CDFFD03-7F7E-416B-919D-EEB21595D181}" srcId="{7925CEB4-8430-4C59-A0C4-8164CB256534}" destId="{9612DDC1-8B84-4CEF-B3BF-8ADD5616E990}" srcOrd="0" destOrd="0" parTransId="{DD0AF679-54A9-43CE-84C5-4DA5AA9C12D9}" sibTransId="{A8A2B129-2AB4-4814-8BBE-A18CA0680FB5}"/>
    <dgm:cxn modelId="{3F650A0F-8B1F-4FAA-BBAC-6D6B50A64BDE}" type="presOf" srcId="{E5C2F88C-1783-4528-A099-7FD3803834DB}" destId="{EF234DBC-1570-407E-A022-D93ACB052499}" srcOrd="0" destOrd="0" presId="urn:microsoft.com/office/officeart/2005/8/layout/vList5"/>
    <dgm:cxn modelId="{3C44F616-FA4A-4E16-9336-B27DE02664D8}" srcId="{CE7357B4-E1CD-41A1-9F30-5E52CD7CA158}" destId="{D98D9A2D-D226-4DFE-950D-7D1B3A2FFCD4}" srcOrd="0" destOrd="0" parTransId="{4B5DAA9A-34CB-43D6-905D-7C7FA99DAA3C}" sibTransId="{A4D5FF5C-2427-4EB4-B315-55B7C4BA619C}"/>
    <dgm:cxn modelId="{BC2DB028-B4D4-483A-9FC9-866C0C1AB1E5}" type="presOf" srcId="{C61C7003-F385-47FD-919D-287552438876}" destId="{566D5FF2-7DF4-4A36-B9F6-456BCAAA7850}" srcOrd="0" destOrd="1" presId="urn:microsoft.com/office/officeart/2005/8/layout/vList5"/>
    <dgm:cxn modelId="{DD7D8C46-4EEC-4AD4-9BF9-2D3915DC1588}" type="presOf" srcId="{2E828256-2FCC-4574-B761-F3E650DAFDF8}" destId="{834B9BBB-6AE7-45A3-BCCE-6437540C91F0}" srcOrd="0" destOrd="0" presId="urn:microsoft.com/office/officeart/2005/8/layout/vList5"/>
    <dgm:cxn modelId="{AAADBE70-D1EC-456C-A6BD-14E3EBD1D7E2}" srcId="{2E828256-2FCC-4574-B761-F3E650DAFDF8}" destId="{C61C7003-F385-47FD-919D-287552438876}" srcOrd="1" destOrd="0" parTransId="{28EBB39B-FE47-49E0-848D-6118A6749586}" sibTransId="{4D3A899D-52B8-4E8B-80AE-27F6B4C3B851}"/>
    <dgm:cxn modelId="{7C358D53-218C-4883-8D31-88F7D234A6EF}" srcId="{E5C2F88C-1783-4528-A099-7FD3803834DB}" destId="{CE7357B4-E1CD-41A1-9F30-5E52CD7CA158}" srcOrd="2" destOrd="0" parTransId="{6C4FB77E-7BBC-4936-BCC2-2E348DA97E9A}" sibTransId="{89003D55-1120-4201-8FBE-94A1B0D46C2B}"/>
    <dgm:cxn modelId="{5A68FB55-088D-4C93-86FB-EEE59D7D18D6}" type="presOf" srcId="{7925CEB4-8430-4C59-A0C4-8164CB256534}" destId="{613B30AE-0D46-42E8-B1F2-D10A739D8635}" srcOrd="0" destOrd="0" presId="urn:microsoft.com/office/officeart/2005/8/layout/vList5"/>
    <dgm:cxn modelId="{F4F7527E-A7BB-4B16-98DB-3C1F6F44CF2F}" type="presOf" srcId="{4DF59ED2-8725-43F1-BC16-724805A8E6F9}" destId="{649FDFBA-45FB-4AF1-B5BA-942D8EA1A189}" srcOrd="0" destOrd="1" presId="urn:microsoft.com/office/officeart/2005/8/layout/vList5"/>
    <dgm:cxn modelId="{966AD67E-0CF2-4D9B-8F95-75935D1C334F}" type="presOf" srcId="{CE7357B4-E1CD-41A1-9F30-5E52CD7CA158}" destId="{A21B89DA-EDEE-4842-B9A5-76361A829468}" srcOrd="0" destOrd="0" presId="urn:microsoft.com/office/officeart/2005/8/layout/vList5"/>
    <dgm:cxn modelId="{AFDC9C85-F7AE-4A53-86C6-872FD90DAA32}" type="presOf" srcId="{A81243D3-7C42-4FA5-8863-E5431DB8BFDD}" destId="{566D5FF2-7DF4-4A36-B9F6-456BCAAA7850}" srcOrd="0" destOrd="0" presId="urn:microsoft.com/office/officeart/2005/8/layout/vList5"/>
    <dgm:cxn modelId="{EBAB5CA9-881C-485C-B3C6-EA6A0547F062}" srcId="{E5C2F88C-1783-4528-A099-7FD3803834DB}" destId="{7925CEB4-8430-4C59-A0C4-8164CB256534}" srcOrd="1" destOrd="0" parTransId="{EF43CAFC-6098-499D-9F1E-FCA1F91C9F0F}" sibTransId="{1BF19E80-2BDB-4511-BE70-062195B83A52}"/>
    <dgm:cxn modelId="{06C735BA-EEBF-4DB6-B282-401AD432F68D}" srcId="{CE7357B4-E1CD-41A1-9F30-5E52CD7CA158}" destId="{D80998DF-4644-496B-A12A-E55905AA7C3A}" srcOrd="1" destOrd="0" parTransId="{DD50776A-9B95-42DC-A81D-8DAF35EF600E}" sibTransId="{89CBD627-A2E6-42BD-B57C-3FEAA58A2D89}"/>
    <dgm:cxn modelId="{EB2DD6BB-6F7D-491F-9761-AC69A07F2C05}" type="presOf" srcId="{9612DDC1-8B84-4CEF-B3BF-8ADD5616E990}" destId="{649FDFBA-45FB-4AF1-B5BA-942D8EA1A189}" srcOrd="0" destOrd="0" presId="urn:microsoft.com/office/officeart/2005/8/layout/vList5"/>
    <dgm:cxn modelId="{9E7040BC-6D8C-4BE3-B0C3-BEB5CB726D16}" type="presOf" srcId="{D80998DF-4644-496B-A12A-E55905AA7C3A}" destId="{14B4DF63-945E-467E-911C-141D221837B4}" srcOrd="0" destOrd="1" presId="urn:microsoft.com/office/officeart/2005/8/layout/vList5"/>
    <dgm:cxn modelId="{74D116BF-1CC4-47E8-AEFE-76EA8A624796}" type="presOf" srcId="{D98D9A2D-D226-4DFE-950D-7D1B3A2FFCD4}" destId="{14B4DF63-945E-467E-911C-141D221837B4}" srcOrd="0" destOrd="0" presId="urn:microsoft.com/office/officeart/2005/8/layout/vList5"/>
    <dgm:cxn modelId="{975D07E0-ADA7-4BC9-8F0F-FC617E0C7235}" type="presOf" srcId="{D5A3843F-68A9-489A-893C-7674E637702A}" destId="{7B4F102A-D94B-49A5-8508-083F4B0C17D1}" srcOrd="0" destOrd="0" presId="urn:microsoft.com/office/officeart/2005/8/layout/vList5"/>
    <dgm:cxn modelId="{32DCE2F1-1711-4F0C-BE56-C5ED971B33A5}" srcId="{7925CEB4-8430-4C59-A0C4-8164CB256534}" destId="{4DF59ED2-8725-43F1-BC16-724805A8E6F9}" srcOrd="1" destOrd="0" parTransId="{02A3C3D5-23E8-4079-9201-C462F310BD3C}" sibTransId="{B1D2B0F6-BEFF-4BB5-AFE1-0E8DF3BA5E68}"/>
    <dgm:cxn modelId="{1027A5F6-0E50-4E44-9586-EC8CAB2F20BA}" srcId="{E5C2F88C-1783-4528-A099-7FD3803834DB}" destId="{2E828256-2FCC-4574-B761-F3E650DAFDF8}" srcOrd="0" destOrd="0" parTransId="{FD70AFDB-64DD-4F7E-A9AE-364B87CC38D3}" sibTransId="{D221BFAA-50B2-47D7-8D15-D9ADD9EB629B}"/>
    <dgm:cxn modelId="{1A9F3DFA-8D1C-4775-A76F-46726E701CF8}" srcId="{E5C2F88C-1783-4528-A099-7FD3803834DB}" destId="{D5A3843F-68A9-489A-893C-7674E637702A}" srcOrd="3" destOrd="0" parTransId="{5F96A04E-C051-4296-BBD0-F70BC90C4894}" sibTransId="{7F2BCA73-1154-4C89-9822-DBEF6BF66324}"/>
    <dgm:cxn modelId="{D8707D1B-D975-4413-B0EB-1490833ADB0C}" type="presParOf" srcId="{EF234DBC-1570-407E-A022-D93ACB052499}" destId="{2AFE98CA-E760-4BF2-8B8E-9082B3A0F392}" srcOrd="0" destOrd="0" presId="urn:microsoft.com/office/officeart/2005/8/layout/vList5"/>
    <dgm:cxn modelId="{EB3C7153-67BD-456B-AD20-9315FAFEE551}" type="presParOf" srcId="{2AFE98CA-E760-4BF2-8B8E-9082B3A0F392}" destId="{834B9BBB-6AE7-45A3-BCCE-6437540C91F0}" srcOrd="0" destOrd="0" presId="urn:microsoft.com/office/officeart/2005/8/layout/vList5"/>
    <dgm:cxn modelId="{1C919BA9-2180-4D75-80B8-A7FD88EE102B}" type="presParOf" srcId="{2AFE98CA-E760-4BF2-8B8E-9082B3A0F392}" destId="{566D5FF2-7DF4-4A36-B9F6-456BCAAA7850}" srcOrd="1" destOrd="0" presId="urn:microsoft.com/office/officeart/2005/8/layout/vList5"/>
    <dgm:cxn modelId="{D2DB7FF3-5A5D-45EE-BF12-BFAD36537775}" type="presParOf" srcId="{EF234DBC-1570-407E-A022-D93ACB052499}" destId="{04C219F1-0130-4A0E-9E32-33377002EFDD}" srcOrd="1" destOrd="0" presId="urn:microsoft.com/office/officeart/2005/8/layout/vList5"/>
    <dgm:cxn modelId="{77450C8E-952F-4CB5-8793-EE7FB67BDBC2}" type="presParOf" srcId="{EF234DBC-1570-407E-A022-D93ACB052499}" destId="{A1524369-A40A-4B59-B5C6-95C6241A4F19}" srcOrd="2" destOrd="0" presId="urn:microsoft.com/office/officeart/2005/8/layout/vList5"/>
    <dgm:cxn modelId="{EC39C21A-0921-4CB6-A714-E15AB7F9143D}" type="presParOf" srcId="{A1524369-A40A-4B59-B5C6-95C6241A4F19}" destId="{613B30AE-0D46-42E8-B1F2-D10A739D8635}" srcOrd="0" destOrd="0" presId="urn:microsoft.com/office/officeart/2005/8/layout/vList5"/>
    <dgm:cxn modelId="{C7010C88-F729-4F62-A6E7-5C00058E2B35}" type="presParOf" srcId="{A1524369-A40A-4B59-B5C6-95C6241A4F19}" destId="{649FDFBA-45FB-4AF1-B5BA-942D8EA1A189}" srcOrd="1" destOrd="0" presId="urn:microsoft.com/office/officeart/2005/8/layout/vList5"/>
    <dgm:cxn modelId="{15D5A8A6-6234-46B6-B6D5-6A039E181D7D}" type="presParOf" srcId="{EF234DBC-1570-407E-A022-D93ACB052499}" destId="{64950093-63E1-4FA0-8321-D7E40D4F17B1}" srcOrd="3" destOrd="0" presId="urn:microsoft.com/office/officeart/2005/8/layout/vList5"/>
    <dgm:cxn modelId="{093DAD39-6C72-47C2-AFEF-3CA974D92C9A}" type="presParOf" srcId="{EF234DBC-1570-407E-A022-D93ACB052499}" destId="{DB06FB20-3578-4DC3-AC41-BE64C168CACA}" srcOrd="4" destOrd="0" presId="urn:microsoft.com/office/officeart/2005/8/layout/vList5"/>
    <dgm:cxn modelId="{0DBFD8C9-1205-4E87-870F-0B2AF65A556E}" type="presParOf" srcId="{DB06FB20-3578-4DC3-AC41-BE64C168CACA}" destId="{A21B89DA-EDEE-4842-B9A5-76361A829468}" srcOrd="0" destOrd="0" presId="urn:microsoft.com/office/officeart/2005/8/layout/vList5"/>
    <dgm:cxn modelId="{28AA7DD7-0120-4BC0-B4DB-F27490E3E357}" type="presParOf" srcId="{DB06FB20-3578-4DC3-AC41-BE64C168CACA}" destId="{14B4DF63-945E-467E-911C-141D221837B4}" srcOrd="1" destOrd="0" presId="urn:microsoft.com/office/officeart/2005/8/layout/vList5"/>
    <dgm:cxn modelId="{0B6486BA-8FF7-4220-ADE0-3C941DCDACD6}" type="presParOf" srcId="{EF234DBC-1570-407E-A022-D93ACB052499}" destId="{92EF643A-F59B-4D47-82CF-3400838A43C3}" srcOrd="5" destOrd="0" presId="urn:microsoft.com/office/officeart/2005/8/layout/vList5"/>
    <dgm:cxn modelId="{6FABE360-6CA4-44E1-885B-AFB28CA4ACAB}" type="presParOf" srcId="{EF234DBC-1570-407E-A022-D93ACB052499}" destId="{7B3CD20C-3BDA-4C36-86F0-E7659F72E78C}" srcOrd="6" destOrd="0" presId="urn:microsoft.com/office/officeart/2005/8/layout/vList5"/>
    <dgm:cxn modelId="{677A675B-4F22-4D83-8604-41EABAEBBA6D}" type="presParOf" srcId="{7B3CD20C-3BDA-4C36-86F0-E7659F72E78C}" destId="{7B4F102A-D94B-49A5-8508-083F4B0C17D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D5FF2-7DF4-4A36-B9F6-456BCAAA7850}">
      <dsp:nvSpPr>
        <dsp:cNvPr id="0" name=""/>
        <dsp:cNvSpPr/>
      </dsp:nvSpPr>
      <dsp:spPr>
        <a:xfrm rot="5400000">
          <a:off x="5299150" y="-2057430"/>
          <a:ext cx="1112114"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lr>
              <a:srgbClr val="C00000"/>
            </a:buClr>
            <a:buFont typeface="Wingdings" panose="05000000000000000000" pitchFamily="2" charset="2"/>
            <a:buChar char="Ø"/>
          </a:pPr>
          <a:r>
            <a:rPr lang="en-US" altLang="ar-IQ" sz="1600" b="1" kern="1200" dirty="0">
              <a:solidFill>
                <a:srgbClr val="0070C0"/>
              </a:solidFill>
            </a:rPr>
            <a:t>Active reabsorption of solute and osmosis of water</a:t>
          </a:r>
          <a:endParaRPr lang="en-US" sz="1600" b="1" kern="1200" dirty="0"/>
        </a:p>
        <a:p>
          <a:pPr marL="171450" lvl="1" indent="-171450" algn="l" defTabSz="711200">
            <a:lnSpc>
              <a:spcPct val="90000"/>
            </a:lnSpc>
            <a:spcBef>
              <a:spcPct val="0"/>
            </a:spcBef>
            <a:spcAft>
              <a:spcPct val="15000"/>
            </a:spcAft>
            <a:buClr>
              <a:srgbClr val="C00000"/>
            </a:buClr>
            <a:buFont typeface="Wingdings" panose="05000000000000000000" pitchFamily="2" charset="2"/>
            <a:buChar char="Ø"/>
          </a:pPr>
          <a:r>
            <a:rPr lang="en-US" altLang="ar-IQ" sz="1600" b="1" kern="1200" dirty="0"/>
            <a:t>At end of PCT about </a:t>
          </a:r>
          <a:r>
            <a:rPr lang="en-US" altLang="ar-IQ" sz="1600" b="1" kern="1200" dirty="0">
              <a:solidFill>
                <a:srgbClr val="990033"/>
              </a:solidFill>
            </a:rPr>
            <a:t>60-70%</a:t>
          </a:r>
          <a:r>
            <a:rPr lang="en-US" altLang="ar-IQ" sz="1600" b="1" kern="1200" dirty="0"/>
            <a:t> of filtered water and solutes will be removed from fluid when treat this position</a:t>
          </a:r>
          <a:endParaRPr lang="en-US" sz="1600" b="1" kern="1200" dirty="0"/>
        </a:p>
      </dsp:txBody>
      <dsp:txXfrm rot="-5400000">
        <a:off x="3099816" y="196193"/>
        <a:ext cx="5456495" cy="1003536"/>
      </dsp:txXfrm>
    </dsp:sp>
    <dsp:sp modelId="{834B9BBB-6AE7-45A3-BCCE-6437540C91F0}">
      <dsp:nvSpPr>
        <dsp:cNvPr id="0" name=""/>
        <dsp:cNvSpPr/>
      </dsp:nvSpPr>
      <dsp:spPr>
        <a:xfrm>
          <a:off x="0" y="2890"/>
          <a:ext cx="3099816" cy="1390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Proximal convoluted tubule</a:t>
          </a:r>
        </a:p>
      </dsp:txBody>
      <dsp:txXfrm>
        <a:off x="67861" y="70751"/>
        <a:ext cx="2964094" cy="1254420"/>
      </dsp:txXfrm>
    </dsp:sp>
    <dsp:sp modelId="{649FDFBA-45FB-4AF1-B5BA-942D8EA1A189}">
      <dsp:nvSpPr>
        <dsp:cNvPr id="0" name=""/>
        <dsp:cNvSpPr/>
      </dsp:nvSpPr>
      <dsp:spPr>
        <a:xfrm rot="5400000">
          <a:off x="5299150" y="-597780"/>
          <a:ext cx="1112114"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lr>
              <a:srgbClr val="C00000"/>
            </a:buClr>
            <a:buFont typeface="Wingdings" panose="05000000000000000000" pitchFamily="2" charset="2"/>
            <a:buChar char="Ø"/>
          </a:pPr>
          <a:r>
            <a:rPr lang="en-US" altLang="ar-IQ" sz="1600" b="1" kern="1200" dirty="0"/>
            <a:t>The descending limb of loop of Henle is permeable to water but ascending is not. In thick ascending segment </a:t>
          </a:r>
          <a:r>
            <a:rPr lang="en-US" altLang="ar-IQ" sz="1600" b="1" kern="1200" dirty="0">
              <a:solidFill>
                <a:srgbClr val="C00000"/>
              </a:solidFill>
            </a:rPr>
            <a:t>Na+, K+ and Clˉ</a:t>
          </a:r>
          <a:r>
            <a:rPr lang="en-US" altLang="ar-IQ" sz="1600" b="1" kern="1200" dirty="0"/>
            <a:t> are reabsorbed to ISF</a:t>
          </a:r>
          <a:endParaRPr lang="en-US" sz="1600" b="1" kern="1200" dirty="0"/>
        </a:p>
        <a:p>
          <a:pPr marL="171450" lvl="1" indent="-171450" algn="l" defTabSz="711200">
            <a:lnSpc>
              <a:spcPct val="90000"/>
            </a:lnSpc>
            <a:spcBef>
              <a:spcPct val="0"/>
            </a:spcBef>
            <a:spcAft>
              <a:spcPct val="15000"/>
            </a:spcAft>
            <a:buClr>
              <a:srgbClr val="C00000"/>
            </a:buClr>
            <a:buFont typeface="Wingdings" panose="05000000000000000000" pitchFamily="2" charset="2"/>
            <a:buChar char="Ø"/>
          </a:pPr>
          <a:r>
            <a:rPr lang="en-US" sz="1600" b="1" kern="1200" dirty="0">
              <a:solidFill>
                <a:srgbClr val="C00000"/>
              </a:solidFill>
            </a:rPr>
            <a:t>Counter current mechanism to concentrate the urine </a:t>
          </a:r>
        </a:p>
      </dsp:txBody>
      <dsp:txXfrm rot="-5400000">
        <a:off x="3099816" y="1655843"/>
        <a:ext cx="5456495" cy="1003536"/>
      </dsp:txXfrm>
    </dsp:sp>
    <dsp:sp modelId="{613B30AE-0D46-42E8-B1F2-D10A739D8635}">
      <dsp:nvSpPr>
        <dsp:cNvPr id="0" name=""/>
        <dsp:cNvSpPr/>
      </dsp:nvSpPr>
      <dsp:spPr>
        <a:xfrm>
          <a:off x="0" y="1462540"/>
          <a:ext cx="3099816" cy="1390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ar-IQ" sz="2800" b="1" kern="1200" dirty="0">
              <a:solidFill>
                <a:schemeClr val="bg1"/>
              </a:solidFill>
            </a:rPr>
            <a:t>Loop of Henle</a:t>
          </a:r>
        </a:p>
      </dsp:txBody>
      <dsp:txXfrm>
        <a:off x="67861" y="1530401"/>
        <a:ext cx="2964094" cy="1254420"/>
      </dsp:txXfrm>
    </dsp:sp>
    <dsp:sp modelId="{14B4DF63-945E-467E-911C-141D221837B4}">
      <dsp:nvSpPr>
        <dsp:cNvPr id="0" name=""/>
        <dsp:cNvSpPr/>
      </dsp:nvSpPr>
      <dsp:spPr>
        <a:xfrm rot="5400000">
          <a:off x="5299150" y="827260"/>
          <a:ext cx="1112114" cy="55107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altLang="ar-IQ" sz="1600" b="1" kern="1200" dirty="0"/>
            <a:t>Function in same manner as thick segment of ascending limb of loop of Henle</a:t>
          </a:r>
          <a:endParaRPr lang="en-US" sz="1600" b="1" kern="1200" dirty="0"/>
        </a:p>
        <a:p>
          <a:pPr marL="171450" lvl="1" indent="-171450" algn="l" defTabSz="711200">
            <a:lnSpc>
              <a:spcPct val="90000"/>
            </a:lnSpc>
            <a:spcBef>
              <a:spcPct val="0"/>
            </a:spcBef>
            <a:spcAft>
              <a:spcPct val="15000"/>
            </a:spcAft>
            <a:buChar char="•"/>
          </a:pPr>
          <a:r>
            <a:rPr lang="en-US" altLang="ar-IQ" sz="1600" b="1" kern="1200" dirty="0"/>
            <a:t>about </a:t>
          </a:r>
          <a:r>
            <a:rPr lang="en-US" altLang="ar-IQ" sz="1600" b="1" kern="1200" dirty="0">
              <a:solidFill>
                <a:srgbClr val="C00000"/>
              </a:solidFill>
            </a:rPr>
            <a:t>5% </a:t>
          </a:r>
          <a:r>
            <a:rPr lang="en-US" altLang="ar-IQ" sz="1600" b="1" kern="1200" dirty="0"/>
            <a:t>of water is removed in distal tubule. </a:t>
          </a:r>
          <a:endParaRPr lang="en-US" sz="1600" b="1" kern="1200" dirty="0"/>
        </a:p>
      </dsp:txBody>
      <dsp:txXfrm rot="-5400000">
        <a:off x="3099816" y="3080884"/>
        <a:ext cx="5456495" cy="1003536"/>
      </dsp:txXfrm>
    </dsp:sp>
    <dsp:sp modelId="{A21B89DA-EDEE-4842-B9A5-76361A829468}">
      <dsp:nvSpPr>
        <dsp:cNvPr id="0" name=""/>
        <dsp:cNvSpPr/>
      </dsp:nvSpPr>
      <dsp:spPr>
        <a:xfrm>
          <a:off x="0" y="2922190"/>
          <a:ext cx="3099816" cy="1390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Distal convoluted tubule</a:t>
          </a:r>
        </a:p>
      </dsp:txBody>
      <dsp:txXfrm>
        <a:off x="67861" y="2990051"/>
        <a:ext cx="2964094" cy="1254420"/>
      </dsp:txXfrm>
    </dsp:sp>
    <dsp:sp modelId="{7B4F102A-D94B-49A5-8508-083F4B0C17D1}">
      <dsp:nvSpPr>
        <dsp:cNvPr id="0" name=""/>
        <dsp:cNvSpPr/>
      </dsp:nvSpPr>
      <dsp:spPr>
        <a:xfrm>
          <a:off x="0" y="4381839"/>
          <a:ext cx="3099816" cy="1390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Collecting duct</a:t>
          </a:r>
        </a:p>
      </dsp:txBody>
      <dsp:txXfrm>
        <a:off x="67861" y="4449700"/>
        <a:ext cx="2964094" cy="12544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4429F15-56F3-423F-94A7-55F6B4DC3808}" type="datetimeFigureOut">
              <a:rPr lang="en-US" smtClean="0"/>
              <a:t>4/5/2022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D38A3A1C-F939-43AF-B280-9D5DF0503793}" type="slidenum">
              <a:rPr lang="en-US" smtClean="0"/>
              <a:t>‹#›</a:t>
            </a:fld>
            <a:endParaRPr lang="en-US"/>
          </a:p>
        </p:txBody>
      </p:sp>
    </p:spTree>
    <p:extLst>
      <p:ext uri="{BB962C8B-B14F-4D97-AF65-F5344CB8AC3E}">
        <p14:creationId xmlns:p14="http://schemas.microsoft.com/office/powerpoint/2010/main" val="47399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percentage depends on age, gender, and degree of obesity (percentage of body fat). As a person grows older, the percentage of total fluid gradually decreases. This decrease is due in part to the fact that aging is usually associated with an increased percentage of the body weight being fat, which decreases the percentage of water in the body. In women, total body water averages about (50- 55) % of the body weight because normally there are greater percentage of body fat compared with men. In premature and newborn babies, the total body water ranges from (70- 75) % of body weight. </a:t>
            </a:r>
          </a:p>
        </p:txBody>
      </p:sp>
      <p:sp>
        <p:nvSpPr>
          <p:cNvPr id="4" name="Slide Number Placeholder 3"/>
          <p:cNvSpPr>
            <a:spLocks noGrp="1"/>
          </p:cNvSpPr>
          <p:nvPr>
            <p:ph type="sldNum" sz="quarter" idx="5"/>
          </p:nvPr>
        </p:nvSpPr>
        <p:spPr/>
        <p:txBody>
          <a:bodyPr/>
          <a:lstStyle/>
          <a:p>
            <a:fld id="{D38A3A1C-F939-43AF-B280-9D5DF0503793}" type="slidenum">
              <a:rPr lang="en-US" smtClean="0"/>
              <a:t>4</a:t>
            </a:fld>
            <a:endParaRPr lang="en-US"/>
          </a:p>
        </p:txBody>
      </p:sp>
    </p:spTree>
    <p:extLst>
      <p:ext uri="{BB962C8B-B14F-4D97-AF65-F5344CB8AC3E}">
        <p14:creationId xmlns:p14="http://schemas.microsoft.com/office/powerpoint/2010/main" val="306649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Hydrostatic pressure</a:t>
            </a:r>
            <a:r>
              <a:rPr lang="en-US" sz="1200" b="0" i="0" kern="1200" dirty="0">
                <a:solidFill>
                  <a:schemeClr val="tx1"/>
                </a:solidFill>
                <a:effectLst/>
                <a:latin typeface="+mn-lt"/>
                <a:ea typeface="+mn-ea"/>
                <a:cs typeface="+mn-cs"/>
              </a:rPr>
              <a:t>, the force exerted by a fluid against a wall, causes movement of fluid between compartments. The hydrostatic pressure of blood is the pressure exerted by blood against the walls of the blood vessels by the pumping action of the heart. In capillaries, hydrostatic pressure (also known as capillary blood pressure) is higher than the opposing “colloid osmotic pressure” in blood—a “constant” pressure primarily produced by circulating albumin—at the arteriolar end of the capillary. This pressure forces plasma and nutrients out of the capillaries and into surrounding tissues. Fluid and the cellular wastes in the tissues enter the capillaries at the </a:t>
            </a:r>
            <a:r>
              <a:rPr lang="en-US" sz="1200" b="0" i="0" kern="1200" dirty="0" err="1">
                <a:solidFill>
                  <a:schemeClr val="tx1"/>
                </a:solidFill>
                <a:effectLst/>
                <a:latin typeface="+mn-lt"/>
                <a:ea typeface="+mn-ea"/>
                <a:cs typeface="+mn-cs"/>
              </a:rPr>
              <a:t>venule</a:t>
            </a:r>
            <a:r>
              <a:rPr lang="en-US" sz="1200" b="0" i="0" kern="1200" dirty="0">
                <a:solidFill>
                  <a:schemeClr val="tx1"/>
                </a:solidFill>
                <a:effectLst/>
                <a:latin typeface="+mn-lt"/>
                <a:ea typeface="+mn-ea"/>
                <a:cs typeface="+mn-cs"/>
              </a:rPr>
              <a:t> end, where the hydrostatic pressure is less than the osmotic pressure in the vessel. Filtration pressure squeezes fluid from the plasma in the blood to the IF surrounding the tissue cells. The surplus fluid in the interstitial space that is not returned directly back to the capillaries is drained from tissues by the lymphatic system, and then re-enters the vascular system at the subclavian veins.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800" dirty="0">
                <a:effectLst/>
                <a:latin typeface="Times New Roman" panose="02020603050405020304" pitchFamily="18" charset="0"/>
                <a:ea typeface="Calibri" panose="020F0502020204030204" pitchFamily="34" charset="0"/>
                <a:cs typeface="Arial" panose="020B0604020202020204" pitchFamily="34" charset="0"/>
              </a:rPr>
              <a:t>The net driving pressure is outward at the arteriolar end and inward at the venous end of the capillary. This change in net driving pressure is due to the decrease in the capillary hydrostatic pressure along the length of the capillary.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38A3A1C-F939-43AF-B280-9D5DF0503793}" type="slidenum">
              <a:rPr lang="en-US" smtClean="0"/>
              <a:t>8</a:t>
            </a:fld>
            <a:endParaRPr lang="en-US"/>
          </a:p>
        </p:txBody>
      </p:sp>
    </p:spTree>
    <p:extLst>
      <p:ext uri="{BB962C8B-B14F-4D97-AF65-F5344CB8AC3E}">
        <p14:creationId xmlns:p14="http://schemas.microsoft.com/office/powerpoint/2010/main" val="378126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ar-IQ" sz="1200" dirty="0">
                <a:latin typeface="Times New Roman" panose="02020603050405020304" pitchFamily="18" charset="0"/>
                <a:cs typeface="Times New Roman" panose="02020603050405020304" pitchFamily="18" charset="0"/>
              </a:rPr>
              <a:t>The kidneys must continually excrete at least some fluid, even in a dehydrated person, to rid the body of excess solutes that are ingested or produced by metabolism. Water is also lost by evaporation from the lungs and the gastrointestinal tract and by evaporation and sweating from the skin. </a:t>
            </a:r>
            <a:r>
              <a:rPr lang="en-US" altLang="ar-IQ" sz="1200" dirty="0">
                <a:solidFill>
                  <a:srgbClr val="C00000"/>
                </a:solidFill>
                <a:latin typeface="Times New Roman" panose="02020603050405020304" pitchFamily="18" charset="0"/>
                <a:cs typeface="Times New Roman" panose="02020603050405020304" pitchFamily="18" charset="0"/>
              </a:rPr>
              <a:t>Therefore, there is always a tendency for dehydration, with resultant increased extracellular fluid sodium concentration and osmolarity. </a:t>
            </a:r>
          </a:p>
          <a:p>
            <a:endParaRPr lang="en-US" dirty="0"/>
          </a:p>
          <a:p>
            <a:pPr algn="l" rtl="0">
              <a:lnSpc>
                <a:spcPct val="150000"/>
              </a:lnSpc>
            </a:pPr>
            <a:r>
              <a:rPr lang="en-US" sz="1200" dirty="0">
                <a:solidFill>
                  <a:srgbClr val="FF0000"/>
                </a:solidFill>
                <a:latin typeface="Times New Roman" panose="02020603050405020304" pitchFamily="18" charset="0"/>
                <a:cs typeface="Times New Roman" panose="02020603050405020304" pitchFamily="18" charset="0"/>
              </a:rPr>
              <a:t>Feedback signals that inhibit the thirst centers include:</a:t>
            </a:r>
          </a:p>
          <a:p>
            <a:pPr algn="l" rtl="0">
              <a:lnSpc>
                <a:spcPct val="150000"/>
              </a:lnSpc>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Moistening of the mucosa of the mouth and throat</a:t>
            </a:r>
          </a:p>
          <a:p>
            <a:pPr algn="l" rtl="0">
              <a:lnSpc>
                <a:spcPct val="150000"/>
              </a:lnSpc>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Activation of stomach and intestinal stretch receptors</a:t>
            </a:r>
          </a:p>
          <a:p>
            <a:endParaRPr lang="en-US" dirty="0"/>
          </a:p>
        </p:txBody>
      </p:sp>
      <p:sp>
        <p:nvSpPr>
          <p:cNvPr id="4" name="Slide Number Placeholder 3"/>
          <p:cNvSpPr>
            <a:spLocks noGrp="1"/>
          </p:cNvSpPr>
          <p:nvPr>
            <p:ph type="sldNum" sz="quarter" idx="5"/>
          </p:nvPr>
        </p:nvSpPr>
        <p:spPr/>
        <p:txBody>
          <a:bodyPr/>
          <a:lstStyle/>
          <a:p>
            <a:fld id="{D38A3A1C-F939-43AF-B280-9D5DF0503793}" type="slidenum">
              <a:rPr lang="en-US" smtClean="0"/>
              <a:t>14</a:t>
            </a:fld>
            <a:endParaRPr lang="en-US"/>
          </a:p>
        </p:txBody>
      </p:sp>
    </p:spTree>
    <p:extLst>
      <p:ext uri="{BB962C8B-B14F-4D97-AF65-F5344CB8AC3E}">
        <p14:creationId xmlns:p14="http://schemas.microsoft.com/office/powerpoint/2010/main" val="374617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US" altLang="ar-IQ" sz="1200" dirty="0"/>
              <a:t>The active reabsorption and shifts of Na+ and cl- from tubular fluid in </a:t>
            </a:r>
            <a:r>
              <a:rPr lang="en-US" altLang="ar-IQ" sz="1200" dirty="0">
                <a:solidFill>
                  <a:srgbClr val="C00000"/>
                </a:solidFill>
              </a:rPr>
              <a:t>ascending</a:t>
            </a:r>
            <a:r>
              <a:rPr lang="en-US" altLang="ar-IQ" sz="1200" dirty="0"/>
              <a:t> limb of loop of Henle to </a:t>
            </a:r>
            <a:r>
              <a:rPr lang="en-US" altLang="ar-IQ" sz="1200" dirty="0" err="1"/>
              <a:t>interstetium</a:t>
            </a:r>
            <a:r>
              <a:rPr lang="en-US" altLang="ar-IQ" sz="1200" dirty="0"/>
              <a:t>          medullary </a:t>
            </a:r>
            <a:r>
              <a:rPr lang="en-US" altLang="ar-IQ" sz="1200" dirty="0" err="1"/>
              <a:t>interstetium</a:t>
            </a:r>
            <a:r>
              <a:rPr lang="en-US" altLang="ar-IQ" sz="1200" dirty="0"/>
              <a:t> hypertonicity</a:t>
            </a:r>
          </a:p>
          <a:p>
            <a:pPr algn="just" rtl="0"/>
            <a:r>
              <a:rPr lang="en-US" altLang="ar-IQ" sz="1200" dirty="0"/>
              <a:t> </a:t>
            </a:r>
          </a:p>
          <a:p>
            <a:pPr algn="just" rtl="0"/>
            <a:r>
              <a:rPr lang="en-US" sz="1200" dirty="0">
                <a:solidFill>
                  <a:srgbClr val="00B0F0"/>
                </a:solidFill>
              </a:rPr>
              <a:t>Counter-current multiplier </a:t>
            </a:r>
          </a:p>
          <a:p>
            <a:pPr algn="just" rtl="0"/>
            <a:r>
              <a:rPr lang="en-US" altLang="ar-IQ" sz="1200" dirty="0"/>
              <a:t>In </a:t>
            </a:r>
            <a:r>
              <a:rPr lang="en-US" altLang="ar-IQ" sz="1200" dirty="0">
                <a:solidFill>
                  <a:srgbClr val="C00000"/>
                </a:solidFill>
              </a:rPr>
              <a:t>descending</a:t>
            </a:r>
            <a:r>
              <a:rPr lang="en-US" altLang="ar-IQ" sz="1200" dirty="0"/>
              <a:t> limb water will be reabsorbed from tubular fluid progressively. So, as fluid move down, to descending limb become more hypertonic and as it moves up to the ascending limbs it will become more hypotonic </a:t>
            </a:r>
            <a:r>
              <a:rPr lang="en-US" altLang="ar-IQ" sz="1200" dirty="0">
                <a:solidFill>
                  <a:srgbClr val="C00000"/>
                </a:solidFill>
              </a:rPr>
              <a:t>and the medullary </a:t>
            </a:r>
            <a:r>
              <a:rPr lang="en-US" altLang="ar-IQ" sz="1200" dirty="0" err="1">
                <a:solidFill>
                  <a:srgbClr val="C00000"/>
                </a:solidFill>
              </a:rPr>
              <a:t>interstetium</a:t>
            </a:r>
            <a:r>
              <a:rPr lang="en-US" altLang="ar-IQ" sz="1200" dirty="0">
                <a:solidFill>
                  <a:srgbClr val="C00000"/>
                </a:solidFill>
              </a:rPr>
              <a:t> become hypertonic from base to tip of pyramids</a:t>
            </a:r>
          </a:p>
          <a:p>
            <a:endParaRPr lang="en-US" dirty="0"/>
          </a:p>
        </p:txBody>
      </p:sp>
      <p:sp>
        <p:nvSpPr>
          <p:cNvPr id="4" name="Slide Number Placeholder 3"/>
          <p:cNvSpPr>
            <a:spLocks noGrp="1"/>
          </p:cNvSpPr>
          <p:nvPr>
            <p:ph type="sldNum" sz="quarter" idx="5"/>
          </p:nvPr>
        </p:nvSpPr>
        <p:spPr/>
        <p:txBody>
          <a:bodyPr/>
          <a:lstStyle/>
          <a:p>
            <a:fld id="{D38A3A1C-F939-43AF-B280-9D5DF0503793}" type="slidenum">
              <a:rPr lang="en-US" smtClean="0"/>
              <a:t>18</a:t>
            </a:fld>
            <a:endParaRPr lang="en-US"/>
          </a:p>
        </p:txBody>
      </p:sp>
    </p:spTree>
    <p:extLst>
      <p:ext uri="{BB962C8B-B14F-4D97-AF65-F5344CB8AC3E}">
        <p14:creationId xmlns:p14="http://schemas.microsoft.com/office/powerpoint/2010/main" val="82980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ar-IQ" sz="1200" dirty="0"/>
              <a:t>*The hypertonic medullary </a:t>
            </a:r>
            <a:r>
              <a:rPr lang="en-US" altLang="ar-IQ" sz="1200" dirty="0" err="1"/>
              <a:t>interstetium</a:t>
            </a:r>
            <a:r>
              <a:rPr lang="en-US" altLang="ar-IQ" sz="1200" dirty="0"/>
              <a:t> can be washed out if there is good blood supply, but actually the blood flow to medulla ↓progressively from </a:t>
            </a:r>
            <a:r>
              <a:rPr lang="en-US" altLang="ar-IQ" sz="1200" dirty="0" err="1"/>
              <a:t>cortico</a:t>
            </a:r>
            <a:r>
              <a:rPr lang="en-US" altLang="ar-IQ" sz="1200" dirty="0"/>
              <a:t> medullary junction to papilla. </a:t>
            </a:r>
          </a:p>
          <a:p>
            <a:pPr algn="l" eaLnBrk="1" hangingPunct="1"/>
            <a:r>
              <a:rPr lang="en-US" altLang="ar-IQ" sz="1200" dirty="0"/>
              <a:t>*Also by function of vasa recta the hyper-tonicity of medulla is maintained</a:t>
            </a:r>
          </a:p>
          <a:p>
            <a:pPr algn="justLow" rtl="0" eaLnBrk="1" hangingPunct="1"/>
            <a:r>
              <a:rPr lang="en-US" altLang="ar-IQ" sz="1200" dirty="0"/>
              <a:t>The descending limb of these vessels secrete H2O to </a:t>
            </a:r>
            <a:r>
              <a:rPr lang="en-US" altLang="ar-IQ" sz="1200" dirty="0" err="1"/>
              <a:t>interstetium</a:t>
            </a:r>
            <a:r>
              <a:rPr lang="en-US" altLang="ar-IQ" sz="1200" dirty="0"/>
              <a:t>, H2O →ascending limb of vessels and this H2O will be taken up from medulla to circulation.             </a:t>
            </a:r>
          </a:p>
          <a:p>
            <a:pPr algn="justLow" rtl="0" eaLnBrk="1" hangingPunct="1"/>
            <a:r>
              <a:rPr lang="en-US" altLang="ar-IQ" sz="1200" dirty="0"/>
              <a:t>   In ascending limb of vessels Na+, cl- and urea will diffuse out to </a:t>
            </a:r>
            <a:r>
              <a:rPr lang="en-US" altLang="ar-IQ" sz="1200" dirty="0" err="1"/>
              <a:t>interstetium</a:t>
            </a:r>
            <a:r>
              <a:rPr lang="en-US" altLang="ar-IQ" sz="1200" dirty="0"/>
              <a:t> then to descending limb .</a:t>
            </a:r>
          </a:p>
          <a:p>
            <a:pPr algn="justLow" eaLnBrk="1" hangingPunct="1"/>
            <a:r>
              <a:rPr lang="en-US" altLang="ar-IQ" sz="1200" dirty="0"/>
              <a:t>Urea will also act to hyper tonicity of inner medulla </a:t>
            </a:r>
            <a:r>
              <a:rPr lang="en-US" altLang="ar-IQ" sz="1200" i="1" dirty="0"/>
              <a:t> </a:t>
            </a:r>
            <a:r>
              <a:rPr lang="en-US" sz="1200" dirty="0"/>
              <a:t>via replace any solute that is carried away by blood flow.</a:t>
            </a:r>
          </a:p>
          <a:p>
            <a:endParaRPr lang="en-US" dirty="0"/>
          </a:p>
        </p:txBody>
      </p:sp>
      <p:sp>
        <p:nvSpPr>
          <p:cNvPr id="4" name="Slide Number Placeholder 3"/>
          <p:cNvSpPr>
            <a:spLocks noGrp="1"/>
          </p:cNvSpPr>
          <p:nvPr>
            <p:ph type="sldNum" sz="quarter" idx="5"/>
          </p:nvPr>
        </p:nvSpPr>
        <p:spPr/>
        <p:txBody>
          <a:bodyPr/>
          <a:lstStyle/>
          <a:p>
            <a:fld id="{D38A3A1C-F939-43AF-B280-9D5DF0503793}" type="slidenum">
              <a:rPr lang="en-US" smtClean="0"/>
              <a:t>19</a:t>
            </a:fld>
            <a:endParaRPr lang="en-US"/>
          </a:p>
        </p:txBody>
      </p:sp>
    </p:spTree>
    <p:extLst>
      <p:ext uri="{BB962C8B-B14F-4D97-AF65-F5344CB8AC3E}">
        <p14:creationId xmlns:p14="http://schemas.microsoft.com/office/powerpoint/2010/main" val="285899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eaLnBrk="1" hangingPunct="1"/>
            <a:r>
              <a:rPr lang="en-US" altLang="ar-IQ" sz="1200" dirty="0">
                <a:solidFill>
                  <a:srgbClr val="C00000"/>
                </a:solidFill>
              </a:rPr>
              <a:t>-</a:t>
            </a:r>
            <a:r>
              <a:rPr lang="en-US" altLang="ar-IQ" sz="1200" dirty="0"/>
              <a:t>Some substances such as alcohol which directly inhibit the pituitary gland and decease the ADH level.                                       </a:t>
            </a:r>
          </a:p>
          <a:p>
            <a:pPr algn="justLow" eaLnBrk="1" hangingPunct="1"/>
            <a:r>
              <a:rPr lang="en-US" altLang="ar-IQ" sz="1200" dirty="0">
                <a:solidFill>
                  <a:srgbClr val="FF0000"/>
                </a:solidFill>
              </a:rPr>
              <a:t>-</a:t>
            </a:r>
            <a:r>
              <a:rPr lang="en-US" altLang="ar-IQ" sz="1200" dirty="0"/>
              <a:t>Pain, emotion , exercise and anesthesia all are stimulate the  ADH secretion from the pituitary gland lead to decrease the urine volume.                                                                  </a:t>
            </a:r>
          </a:p>
          <a:p>
            <a:endParaRPr lang="en-US" dirty="0"/>
          </a:p>
        </p:txBody>
      </p:sp>
      <p:sp>
        <p:nvSpPr>
          <p:cNvPr id="4" name="Slide Number Placeholder 3"/>
          <p:cNvSpPr>
            <a:spLocks noGrp="1"/>
          </p:cNvSpPr>
          <p:nvPr>
            <p:ph type="sldNum" sz="quarter" idx="5"/>
          </p:nvPr>
        </p:nvSpPr>
        <p:spPr/>
        <p:txBody>
          <a:bodyPr/>
          <a:lstStyle/>
          <a:p>
            <a:fld id="{D38A3A1C-F939-43AF-B280-9D5DF0503793}" type="slidenum">
              <a:rPr lang="en-US" smtClean="0"/>
              <a:t>23</a:t>
            </a:fld>
            <a:endParaRPr lang="en-US"/>
          </a:p>
        </p:txBody>
      </p:sp>
    </p:spTree>
    <p:extLst>
      <p:ext uri="{BB962C8B-B14F-4D97-AF65-F5344CB8AC3E}">
        <p14:creationId xmlns:p14="http://schemas.microsoft.com/office/powerpoint/2010/main" val="198736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8A3A1C-F939-43AF-B280-9D5DF0503793}" type="slidenum">
              <a:rPr lang="en-US" smtClean="0"/>
              <a:t>24</a:t>
            </a:fld>
            <a:endParaRPr lang="en-US"/>
          </a:p>
        </p:txBody>
      </p:sp>
    </p:spTree>
    <p:extLst>
      <p:ext uri="{BB962C8B-B14F-4D97-AF65-F5344CB8AC3E}">
        <p14:creationId xmlns:p14="http://schemas.microsoft.com/office/powerpoint/2010/main" val="266395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6"/>
            <a:ext cx="9052560" cy="124358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02920" y="1787652"/>
            <a:ext cx="905256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1" name="Rectangle 10"/>
          <p:cNvSpPr/>
          <p:nvPr/>
        </p:nvSpPr>
        <p:spPr>
          <a:xfrm>
            <a:off x="1037336" y="1925805"/>
            <a:ext cx="8411464" cy="2062103"/>
          </a:xfrm>
          <a:prstGeom prst="rect">
            <a:avLst/>
          </a:prstGeom>
        </p:spPr>
        <p:txBody>
          <a:bodyPr wrap="square">
            <a:spAutoFit/>
          </a:bodyPr>
          <a:lstStyle/>
          <a:p>
            <a:pPr lvl="0" algn="ctr" fontAlgn="base">
              <a:spcBef>
                <a:spcPct val="0"/>
              </a:spcBef>
              <a:spcAft>
                <a:spcPct val="0"/>
              </a:spcAft>
              <a:defRPr/>
            </a:pPr>
            <a:r>
              <a:rPr lang="en-US" sz="3200" b="1" kern="0" dirty="0">
                <a:solidFill>
                  <a:srgbClr val="000000"/>
                </a:solidFill>
              </a:rPr>
              <a:t>Fluid Balance </a:t>
            </a:r>
          </a:p>
          <a:p>
            <a:pPr lvl="0" fontAlgn="base">
              <a:spcBef>
                <a:spcPct val="0"/>
              </a:spcBef>
              <a:spcAft>
                <a:spcPct val="0"/>
              </a:spcAft>
              <a:defRPr/>
            </a:pPr>
            <a:r>
              <a:rPr lang="en-US" sz="2400" b="1" kern="0" dirty="0">
                <a:solidFill>
                  <a:srgbClr val="000000"/>
                </a:solidFill>
              </a:rPr>
              <a:t>Session: 2 </a:t>
            </a:r>
          </a:p>
          <a:p>
            <a:pPr lvl="0" fontAlgn="base">
              <a:spcBef>
                <a:spcPct val="0"/>
              </a:spcBef>
              <a:spcAft>
                <a:spcPct val="0"/>
              </a:spcAft>
              <a:defRPr/>
            </a:pPr>
            <a:r>
              <a:rPr lang="en-US" sz="2400" b="1" kern="0" dirty="0">
                <a:solidFill>
                  <a:srgbClr val="000000"/>
                </a:solidFill>
              </a:rPr>
              <a:t>Lecture: 1</a:t>
            </a:r>
          </a:p>
          <a:p>
            <a:pPr lvl="0" fontAlgn="base">
              <a:spcBef>
                <a:spcPct val="0"/>
              </a:spcBef>
              <a:spcAft>
                <a:spcPct val="0"/>
              </a:spcAft>
              <a:defRPr/>
            </a:pPr>
            <a:r>
              <a:rPr lang="en-US" sz="2400" b="1" kern="0" dirty="0">
                <a:solidFill>
                  <a:srgbClr val="000000"/>
                </a:solidFill>
              </a:rPr>
              <a:t>Date: 10</a:t>
            </a:r>
            <a:r>
              <a:rPr lang="ar-IQ" sz="2400" b="1" kern="0" dirty="0">
                <a:solidFill>
                  <a:srgbClr val="000000"/>
                </a:solidFill>
              </a:rPr>
              <a:t>/</a:t>
            </a:r>
            <a:r>
              <a:rPr lang="en-US" sz="2400" b="1" kern="0" dirty="0">
                <a:solidFill>
                  <a:srgbClr val="000000"/>
                </a:solidFill>
              </a:rPr>
              <a:t>3</a:t>
            </a:r>
            <a:r>
              <a:rPr lang="ar-IQ" sz="2400" b="1" kern="0" dirty="0">
                <a:solidFill>
                  <a:srgbClr val="000000"/>
                </a:solidFill>
              </a:rPr>
              <a:t>/</a:t>
            </a:r>
            <a:r>
              <a:rPr lang="en-US" sz="2400" b="1" kern="0" dirty="0">
                <a:solidFill>
                  <a:srgbClr val="000000"/>
                </a:solidFill>
              </a:rPr>
              <a:t>2022</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2" name="Rectangle 11"/>
          <p:cNvSpPr/>
          <p:nvPr/>
        </p:nvSpPr>
        <p:spPr>
          <a:xfrm>
            <a:off x="1556574" y="782828"/>
            <a:ext cx="7380923"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rPr>
              <a:t>Academic year 2021-2022</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dirty="0">
                <a:solidFill>
                  <a:srgbClr val="000000"/>
                </a:solidFill>
              </a:rPr>
              <a:t>3</a:t>
            </a:r>
            <a:r>
              <a:rPr lang="en-US" sz="2800" b="1" kern="0" baseline="30000" dirty="0">
                <a:solidFill>
                  <a:srgbClr val="000000"/>
                </a:solidFill>
              </a:rPr>
              <a:t>rd</a:t>
            </a:r>
            <a:r>
              <a:rPr lang="en-US" sz="2800" b="1" kern="0" dirty="0">
                <a:solidFill>
                  <a:srgbClr val="000000"/>
                </a:solidFill>
              </a:rPr>
              <a:t> year S 6</a:t>
            </a:r>
            <a:endParaRPr kumimoji="0" lang="en-US" sz="2800" b="1" i="0" u="none" strike="noStrike" kern="0" cap="none" spc="0" normalizeH="0" baseline="0" noProof="0" dirty="0">
              <a:ln>
                <a:noFill/>
              </a:ln>
              <a:solidFill>
                <a:srgbClr val="000000"/>
              </a:solidFill>
              <a:effectLst/>
              <a:uLnTx/>
              <a:uFillTx/>
            </a:endParaRPr>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72" y="6163589"/>
            <a:ext cx="504423" cy="4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372" y="6873155"/>
            <a:ext cx="542925"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9329823" y="6873155"/>
            <a:ext cx="628702" cy="610909"/>
          </a:xfrm>
          <a:prstGeom prst="rect">
            <a:avLst/>
          </a:prstGeom>
        </p:spPr>
      </p:pic>
      <p:sp>
        <p:nvSpPr>
          <p:cNvPr id="14" name="TextBox 13">
            <a:extLst>
              <a:ext uri="{FF2B5EF4-FFF2-40B4-BE49-F238E27FC236}">
                <a16:creationId xmlns:a16="http://schemas.microsoft.com/office/drawing/2014/main" id="{73522FD5-0BE6-4397-8B53-5B68ECB28C09}"/>
              </a:ext>
            </a:extLst>
          </p:cNvPr>
          <p:cNvSpPr txBox="1"/>
          <p:nvPr/>
        </p:nvSpPr>
        <p:spPr>
          <a:xfrm>
            <a:off x="705960" y="4265111"/>
            <a:ext cx="8839200" cy="3046988"/>
          </a:xfrm>
          <a:prstGeom prst="rect">
            <a:avLst/>
          </a:prstGeom>
          <a:noFill/>
        </p:spPr>
        <p:txBody>
          <a:bodyPr wrap="square" numCol="2">
            <a:spAutoFit/>
          </a:bodyPr>
          <a:lstStyle/>
          <a:p>
            <a:r>
              <a:rPr lang="en-US" sz="2400" b="1" dirty="0"/>
              <a:t>Module staff:</a:t>
            </a:r>
          </a:p>
          <a:p>
            <a:r>
              <a:rPr lang="en-US" sz="2400" b="1" dirty="0"/>
              <a:t>Dr Sadeq Khalaf(module leader) Dr Jawad Ramadan</a:t>
            </a:r>
          </a:p>
          <a:p>
            <a:r>
              <a:rPr lang="en-US" sz="2400" b="1" dirty="0"/>
              <a:t>Dr </a:t>
            </a:r>
            <a:r>
              <a:rPr lang="en-US" sz="2400" b="1" dirty="0" err="1"/>
              <a:t>Ihssan</a:t>
            </a:r>
            <a:r>
              <a:rPr lang="en-US" sz="2400" b="1" dirty="0"/>
              <a:t> </a:t>
            </a:r>
            <a:r>
              <a:rPr lang="en-US" sz="2400" b="1" dirty="0" err="1"/>
              <a:t>Mardan</a:t>
            </a:r>
            <a:r>
              <a:rPr lang="en-US" sz="2400" b="1" dirty="0"/>
              <a:t> </a:t>
            </a:r>
          </a:p>
          <a:p>
            <a:r>
              <a:rPr lang="en-US" sz="2400" b="1" dirty="0"/>
              <a:t>Dr Miami </a:t>
            </a:r>
            <a:r>
              <a:rPr lang="en-US" sz="2400" b="1" dirty="0" err="1"/>
              <a:t>Kadhum</a:t>
            </a:r>
            <a:endParaRPr lang="en-US" sz="2400" b="1" dirty="0"/>
          </a:p>
          <a:p>
            <a:r>
              <a:rPr lang="en-US" sz="2400" b="1" dirty="0">
                <a:solidFill>
                  <a:srgbClr val="C00000"/>
                </a:solidFill>
              </a:rPr>
              <a:t>Dr Nehaya </a:t>
            </a:r>
            <a:r>
              <a:rPr lang="en-US" sz="2400" b="1" dirty="0" err="1">
                <a:solidFill>
                  <a:srgbClr val="C00000"/>
                </a:solidFill>
              </a:rPr>
              <a:t>Aluboody</a:t>
            </a:r>
            <a:endParaRPr lang="en-US" sz="2400" b="1" dirty="0">
              <a:solidFill>
                <a:srgbClr val="C00000"/>
              </a:solidFill>
            </a:endParaRPr>
          </a:p>
          <a:p>
            <a:endParaRPr lang="en-US" sz="2400" b="1" dirty="0"/>
          </a:p>
          <a:p>
            <a:endParaRPr lang="en-US" sz="2400" b="1" dirty="0"/>
          </a:p>
          <a:p>
            <a:endParaRPr lang="en-US" sz="2400" b="1" dirty="0"/>
          </a:p>
          <a:p>
            <a:r>
              <a:rPr lang="en-US" sz="2400" b="1" dirty="0"/>
              <a:t>Dr Rehab A. </a:t>
            </a:r>
            <a:r>
              <a:rPr lang="en-US" sz="2400" b="1" dirty="0" err="1"/>
              <a:t>Jaafer</a:t>
            </a:r>
            <a:r>
              <a:rPr lang="en-US" sz="2400" b="1" dirty="0"/>
              <a:t> </a:t>
            </a:r>
          </a:p>
          <a:p>
            <a:r>
              <a:rPr lang="en-US" sz="2400" b="1" dirty="0"/>
              <a:t>Dr Thura </a:t>
            </a:r>
            <a:r>
              <a:rPr lang="en-US" sz="2400" b="1" dirty="0" err="1"/>
              <a:t>Kadhum</a:t>
            </a:r>
            <a:r>
              <a:rPr lang="en-US" sz="2400" b="1" dirty="0"/>
              <a:t> </a:t>
            </a:r>
          </a:p>
          <a:p>
            <a:r>
              <a:rPr lang="en-US" sz="2400" b="1" dirty="0"/>
              <a:t>Dr Mohammed Yass</a:t>
            </a:r>
          </a:p>
          <a:p>
            <a:r>
              <a:rPr lang="en-US" sz="2400" b="1" dirty="0"/>
              <a:t>Dr Ahmed Bader </a:t>
            </a:r>
          </a:p>
          <a:p>
            <a:r>
              <a:rPr lang="en-US" sz="2400" b="1" dirty="0"/>
              <a:t>Dr Ilham Mohammed</a:t>
            </a:r>
          </a:p>
        </p:txBody>
      </p:sp>
    </p:spTree>
    <p:extLst>
      <p:ext uri="{BB962C8B-B14F-4D97-AF65-F5344CB8AC3E}">
        <p14:creationId xmlns:p14="http://schemas.microsoft.com/office/powerpoint/2010/main" val="13293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461665"/>
          </a:xfrm>
          <a:prstGeom prst="rect">
            <a:avLst/>
          </a:prstGeom>
        </p:spPr>
        <p:txBody>
          <a:bodyPr wrap="square">
            <a:spAutoFit/>
          </a:bodyPr>
          <a:lstStyle/>
          <a:p>
            <a:pPr fontAlgn="base"/>
            <a:r>
              <a:rPr lang="en-US" sz="2400" b="1"/>
              <a:t>Solute Movement between Compartments</a:t>
            </a: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9" name="Picture 8"/>
          <p:cNvPicPr>
            <a:picLocks noChangeAspect="1"/>
          </p:cNvPicPr>
          <p:nvPr/>
        </p:nvPicPr>
        <p:blipFill>
          <a:blip r:embed="rId3"/>
          <a:stretch>
            <a:fillRect/>
          </a:stretch>
        </p:blipFill>
        <p:spPr>
          <a:xfrm>
            <a:off x="1676400" y="2899192"/>
            <a:ext cx="6153112" cy="2985487"/>
          </a:xfrm>
          <a:prstGeom prst="rect">
            <a:avLst/>
          </a:prstGeom>
        </p:spPr>
      </p:pic>
      <p:sp>
        <p:nvSpPr>
          <p:cNvPr id="10" name="Rectangle 9"/>
          <p:cNvSpPr/>
          <p:nvPr/>
        </p:nvSpPr>
        <p:spPr>
          <a:xfrm>
            <a:off x="1062474" y="1656521"/>
            <a:ext cx="2571666" cy="830997"/>
          </a:xfrm>
          <a:prstGeom prst="rect">
            <a:avLst/>
          </a:prstGeom>
        </p:spPr>
        <p:txBody>
          <a:bodyPr wrap="none">
            <a:spAutoFit/>
          </a:bodyPr>
          <a:lstStyle/>
          <a:p>
            <a:r>
              <a:rPr lang="en-US" sz="2400" dirty="0"/>
              <a:t>1-Passive transport</a:t>
            </a:r>
          </a:p>
          <a:p>
            <a:r>
              <a:rPr lang="en-US" sz="2400" b="1" dirty="0" err="1">
                <a:solidFill>
                  <a:srgbClr val="C00000"/>
                </a:solidFill>
                <a:latin typeface="proxima-nova"/>
              </a:rPr>
              <a:t>eg</a:t>
            </a:r>
            <a:r>
              <a:rPr lang="ar-IQ" sz="2400" b="1" dirty="0">
                <a:solidFill>
                  <a:srgbClr val="C00000"/>
                </a:solidFill>
                <a:latin typeface="proxima-nova"/>
              </a:rPr>
              <a:t>.</a:t>
            </a:r>
            <a:r>
              <a:rPr lang="en-US" sz="2400" b="1" dirty="0">
                <a:solidFill>
                  <a:srgbClr val="C00000"/>
                </a:solidFill>
              </a:rPr>
              <a:t> Glucose </a:t>
            </a:r>
            <a:r>
              <a:rPr lang="en-US" sz="2400" b="1" dirty="0">
                <a:solidFill>
                  <a:srgbClr val="C00000"/>
                </a:solidFill>
                <a:latin typeface="proxima-nova"/>
              </a:rPr>
              <a:t> </a:t>
            </a:r>
            <a:endParaRPr lang="en-US" sz="2400" b="1" dirty="0">
              <a:solidFill>
                <a:srgbClr val="C00000"/>
              </a:solidFill>
            </a:endParaRPr>
          </a:p>
        </p:txBody>
      </p:sp>
      <p:sp>
        <p:nvSpPr>
          <p:cNvPr id="11" name="TextBox 10"/>
          <p:cNvSpPr txBox="1"/>
          <p:nvPr/>
        </p:nvSpPr>
        <p:spPr>
          <a:xfrm>
            <a:off x="4572000" y="1656521"/>
            <a:ext cx="547751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a:t>
            </a:r>
            <a:r>
              <a:rPr lang="en-US" sz="2400" dirty="0">
                <a:solidFill>
                  <a:srgbClr val="373D3F"/>
                </a:solidFill>
                <a:latin typeface="Arial" panose="020B0604020202020204" pitchFamily="34" charset="0"/>
                <a:cs typeface="Arial" panose="020B0604020202020204" pitchFamily="34" charset="0"/>
              </a:rPr>
              <a:t>active transport</a:t>
            </a:r>
          </a:p>
          <a:p>
            <a:r>
              <a:rPr lang="en-US" sz="2400" b="1" kern="0" dirty="0">
                <a:solidFill>
                  <a:srgbClr val="C00000"/>
                </a:solidFill>
                <a:latin typeface="Arial" panose="020B0604020202020204" pitchFamily="34" charset="0"/>
                <a:cs typeface="Arial" panose="020B0604020202020204" pitchFamily="34" charset="0"/>
              </a:rPr>
              <a:t>Sodium – potassium ATPase pump </a:t>
            </a:r>
          </a:p>
          <a:p>
            <a:endParaRPr lang="en-US" sz="2400" dirty="0">
              <a:solidFill>
                <a:srgbClr val="373D3F"/>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13" name="TextBox 12"/>
          <p:cNvSpPr txBox="1"/>
          <p:nvPr/>
        </p:nvSpPr>
        <p:spPr>
          <a:xfrm>
            <a:off x="1064830" y="6282213"/>
            <a:ext cx="7469569"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Glucose molecules use </a:t>
            </a:r>
            <a:r>
              <a:rPr lang="en-US" sz="2400" dirty="0">
                <a:solidFill>
                  <a:srgbClr val="C00000"/>
                </a:solidFill>
                <a:latin typeface="Arial" panose="020B0604020202020204" pitchFamily="34" charset="0"/>
                <a:cs typeface="Arial" panose="020B0604020202020204" pitchFamily="34" charset="0"/>
              </a:rPr>
              <a:t>facilitated diffusion </a:t>
            </a:r>
            <a:r>
              <a:rPr lang="en-US" sz="2400" dirty="0">
                <a:latin typeface="Arial" panose="020B0604020202020204" pitchFamily="34" charset="0"/>
                <a:cs typeface="Arial" panose="020B0604020202020204" pitchFamily="34" charset="0"/>
              </a:rPr>
              <a:t>to move down a concentration gradient through the carrier protein channels in the membrane</a:t>
            </a:r>
          </a:p>
        </p:txBody>
      </p:sp>
      <p:pic>
        <p:nvPicPr>
          <p:cNvPr id="14" name="Picture 13"/>
          <p:cNvPicPr>
            <a:picLocks noChangeAspect="1"/>
          </p:cNvPicPr>
          <p:nvPr/>
        </p:nvPicPr>
        <p:blipFill>
          <a:blip r:embed="rId4"/>
          <a:stretch>
            <a:fillRect/>
          </a:stretch>
        </p:blipFill>
        <p:spPr>
          <a:xfrm>
            <a:off x="9329823" y="6873155"/>
            <a:ext cx="628702" cy="610909"/>
          </a:xfrm>
          <a:prstGeom prst="rect">
            <a:avLst/>
          </a:prstGeom>
        </p:spPr>
      </p:pic>
    </p:spTree>
    <p:extLst>
      <p:ext uri="{BB962C8B-B14F-4D97-AF65-F5344CB8AC3E}">
        <p14:creationId xmlns:p14="http://schemas.microsoft.com/office/powerpoint/2010/main" val="186053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Sodium – potassium ATPase pump</a:t>
            </a:r>
            <a:r>
              <a:rPr kumimoji="0" lang="en-US" sz="3200" b="1" i="0" u="none" strike="noStrike" kern="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endParaRPr kumimoji="0" lang="en-US" sz="3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1026" name="Picture 2" descr="This diagram shows a sodium potassium pump embedded in the cell membrane. In the first step, the pump is opened to the cytosol and closed to the extracellular fluid. First, three sodium ions move into the pump from the cytosol. An ATP molecule binds to the cytosol side of the pump, causing the pump to change shape and open to the extracellular fluid. The pump is now closed to the cytosol. The sodium ions are then released into the extracellular fluid, after which two potassium ions enter the pump. Also at this point, the used ADP detaches from the cytosol side of the pump, leaving a single phosphate attached. The pump then changes shape again so that it closes to the extracellular fluid and again opens to the cytosol. This releases the two potassium ions into the cytosol. The single phosphate also detaches from the pump at this point so that the cycle can start anew. Two bars along the right hand side of the figure indicate that sodium normally diffuses into the cell down its concentration gradient while potassium usually diffuses out of the cell down its concentration gradient. Therefore, the sodium potassium pump is working against these natural concentration grad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6788"/>
            <a:ext cx="990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9329823" y="6873155"/>
            <a:ext cx="628702" cy="610909"/>
          </a:xfrm>
          <a:prstGeom prst="rect">
            <a:avLst/>
          </a:prstGeom>
        </p:spPr>
      </p:pic>
    </p:spTree>
    <p:extLst>
      <p:ext uri="{BB962C8B-B14F-4D97-AF65-F5344CB8AC3E}">
        <p14:creationId xmlns:p14="http://schemas.microsoft.com/office/powerpoint/2010/main" val="42629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sp>
        <p:nvSpPr>
          <p:cNvPr id="9" name="Rectangle 8"/>
          <p:cNvSpPr/>
          <p:nvPr/>
        </p:nvSpPr>
        <p:spPr>
          <a:xfrm>
            <a:off x="276947" y="1923306"/>
            <a:ext cx="6657253" cy="4154984"/>
          </a:xfrm>
          <a:prstGeom prst="rect">
            <a:avLst/>
          </a:prstGeom>
        </p:spPr>
        <p:txBody>
          <a:bodyPr wrap="square">
            <a:spAutoFit/>
          </a:bodyPr>
          <a:lstStyle/>
          <a:p>
            <a:r>
              <a:rPr lang="en-US" sz="2400" dirty="0">
                <a:solidFill>
                  <a:srgbClr val="373D3F"/>
                </a:solidFill>
                <a:latin typeface="Arial" panose="020B0604020202020204" pitchFamily="34" charset="0"/>
                <a:cs typeface="Arial" panose="020B0604020202020204" pitchFamily="34" charset="0"/>
              </a:rPr>
              <a:t>Sodium (Na</a:t>
            </a:r>
            <a:r>
              <a:rPr lang="en-US" sz="2400" baseline="30000" dirty="0">
                <a:solidFill>
                  <a:srgbClr val="373D3F"/>
                </a:solidFill>
                <a:latin typeface="Arial" panose="020B0604020202020204" pitchFamily="34" charset="0"/>
                <a:cs typeface="Arial" panose="020B0604020202020204" pitchFamily="34" charset="0"/>
              </a:rPr>
              <a:t>+</a:t>
            </a:r>
            <a:r>
              <a:rPr lang="en-US" sz="2400" dirty="0">
                <a:solidFill>
                  <a:srgbClr val="373D3F"/>
                </a:solidFill>
                <a:latin typeface="Arial" panose="020B0604020202020204" pitchFamily="34" charset="0"/>
                <a:cs typeface="Arial" panose="020B0604020202020204" pitchFamily="34" charset="0"/>
              </a:rPr>
              <a:t>) ions and chloride (Cl</a:t>
            </a:r>
            <a:r>
              <a:rPr lang="en-US" sz="2400" baseline="30000" dirty="0">
                <a:solidFill>
                  <a:srgbClr val="373D3F"/>
                </a:solidFill>
                <a:latin typeface="Arial" panose="020B0604020202020204" pitchFamily="34" charset="0"/>
                <a:cs typeface="Arial" panose="020B0604020202020204" pitchFamily="34" charset="0"/>
              </a:rPr>
              <a:t>–</a:t>
            </a:r>
            <a:r>
              <a:rPr lang="en-US" sz="2400" dirty="0">
                <a:solidFill>
                  <a:srgbClr val="373D3F"/>
                </a:solidFill>
                <a:latin typeface="Arial" panose="020B0604020202020204" pitchFamily="34" charset="0"/>
                <a:cs typeface="Arial" panose="020B0604020202020204" pitchFamily="34" charset="0"/>
              </a:rPr>
              <a:t>) ions are concentrated in the ECF of the body, whereas potassium (K</a:t>
            </a:r>
            <a:r>
              <a:rPr lang="en-US" sz="2400" baseline="30000" dirty="0">
                <a:solidFill>
                  <a:srgbClr val="373D3F"/>
                </a:solidFill>
                <a:latin typeface="Arial" panose="020B0604020202020204" pitchFamily="34" charset="0"/>
                <a:cs typeface="Arial" panose="020B0604020202020204" pitchFamily="34" charset="0"/>
              </a:rPr>
              <a:t>+</a:t>
            </a:r>
            <a:r>
              <a:rPr lang="en-US" sz="2400" dirty="0">
                <a:solidFill>
                  <a:srgbClr val="373D3F"/>
                </a:solidFill>
                <a:latin typeface="Arial" panose="020B0604020202020204" pitchFamily="34" charset="0"/>
                <a:cs typeface="Arial" panose="020B0604020202020204" pitchFamily="34" charset="0"/>
              </a:rPr>
              <a:t>) ions are concentrated inside cells. Although sodium and potassium can “leak” through “pores” into and out of cells, respectively, </a:t>
            </a:r>
            <a:r>
              <a:rPr lang="en-US" sz="2400" dirty="0">
                <a:solidFill>
                  <a:srgbClr val="C00000"/>
                </a:solidFill>
                <a:latin typeface="Arial" panose="020B0604020202020204" pitchFamily="34" charset="0"/>
                <a:cs typeface="Arial" panose="020B0604020202020204" pitchFamily="34" charset="0"/>
              </a:rPr>
              <a:t>the high levels of potassium and low levels of sodium in the ICF are maintained by sodium-potassium pumps in the cell membranes.</a:t>
            </a:r>
            <a:r>
              <a:rPr lang="en-US" sz="2400" dirty="0">
                <a:solidFill>
                  <a:srgbClr val="373D3F"/>
                </a:solidFill>
                <a:latin typeface="Arial" panose="020B0604020202020204" pitchFamily="34" charset="0"/>
                <a:cs typeface="Arial" panose="020B0604020202020204" pitchFamily="34" charset="0"/>
              </a:rPr>
              <a:t> These pumps use the energy supplied by ATP to pump sodium out of the cell and potassium into the cell.</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9329823" y="6873155"/>
            <a:ext cx="628702" cy="610909"/>
          </a:xfrm>
          <a:prstGeom prst="rect">
            <a:avLst/>
          </a:prstGeom>
        </p:spPr>
      </p:pic>
      <p:pic>
        <p:nvPicPr>
          <p:cNvPr id="13" name="Picture 2" descr="C:\Users\ali\Desktop\q9mwuQIdOqAFT9oZfR7MRw.jpg">
            <a:extLst>
              <a:ext uri="{FF2B5EF4-FFF2-40B4-BE49-F238E27FC236}">
                <a16:creationId xmlns:a16="http://schemas.microsoft.com/office/drawing/2014/main" id="{326E1F28-1EE6-4CDE-A6D2-8565B2DD5221}"/>
              </a:ext>
            </a:extLst>
          </p:cNvPr>
          <p:cNvPicPr>
            <a:picLocks noChangeAspect="1" noChangeArrowheads="1"/>
          </p:cNvPicPr>
          <p:nvPr/>
        </p:nvPicPr>
        <p:blipFill>
          <a:blip r:embed="rId4"/>
          <a:srcRect/>
          <a:stretch>
            <a:fillRect/>
          </a:stretch>
        </p:blipFill>
        <p:spPr bwMode="auto">
          <a:xfrm>
            <a:off x="6765880" y="1923306"/>
            <a:ext cx="3192645" cy="3628006"/>
          </a:xfrm>
          <a:prstGeom prst="rect">
            <a:avLst/>
          </a:prstGeom>
          <a:noFill/>
        </p:spPr>
      </p:pic>
    </p:spTree>
    <p:extLst>
      <p:ext uri="{BB962C8B-B14F-4D97-AF65-F5344CB8AC3E}">
        <p14:creationId xmlns:p14="http://schemas.microsoft.com/office/powerpoint/2010/main" val="226376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11" name="Picture 10"/>
          <p:cNvPicPr>
            <a:picLocks noChangeAspect="1"/>
          </p:cNvPicPr>
          <p:nvPr/>
        </p:nvPicPr>
        <p:blipFill>
          <a:blip r:embed="rId3"/>
          <a:stretch>
            <a:fillRect/>
          </a:stretch>
        </p:blipFill>
        <p:spPr>
          <a:xfrm>
            <a:off x="9329823" y="6873155"/>
            <a:ext cx="628702" cy="610909"/>
          </a:xfrm>
          <a:prstGeom prst="rect">
            <a:avLst/>
          </a:prstGeom>
        </p:spPr>
      </p:pic>
      <p:pic>
        <p:nvPicPr>
          <p:cNvPr id="14" name="Picture 13">
            <a:extLst>
              <a:ext uri="{FF2B5EF4-FFF2-40B4-BE49-F238E27FC236}">
                <a16:creationId xmlns:a16="http://schemas.microsoft.com/office/drawing/2014/main" id="{129D9EC6-F94B-43E0-B9F2-94F900129A0E}"/>
              </a:ext>
            </a:extLst>
          </p:cNvPr>
          <p:cNvPicPr>
            <a:picLocks noChangeAspect="1"/>
          </p:cNvPicPr>
          <p:nvPr/>
        </p:nvPicPr>
        <p:blipFill>
          <a:blip r:embed="rId4"/>
          <a:stretch>
            <a:fillRect/>
          </a:stretch>
        </p:blipFill>
        <p:spPr>
          <a:xfrm>
            <a:off x="100841" y="1564757"/>
            <a:ext cx="9825027" cy="5274756"/>
          </a:xfrm>
          <a:prstGeom prst="rect">
            <a:avLst/>
          </a:prstGeom>
        </p:spPr>
      </p:pic>
    </p:spTree>
    <p:extLst>
      <p:ext uri="{BB962C8B-B14F-4D97-AF65-F5344CB8AC3E}">
        <p14:creationId xmlns:p14="http://schemas.microsoft.com/office/powerpoint/2010/main" val="284861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3" name="object 6"/>
          <p:cNvSpPr/>
          <p:nvPr/>
        </p:nvSpPr>
        <p:spPr>
          <a:xfrm>
            <a:off x="237062" y="6553200"/>
            <a:ext cx="982138" cy="939257"/>
          </a:xfrm>
          <a:prstGeom prst="rect">
            <a:avLst/>
          </a:prstGeom>
          <a:blipFill>
            <a:blip r:embed="rId3" cstate="print"/>
            <a:stretch>
              <a:fillRect/>
            </a:stretch>
          </a:blipFill>
        </p:spPr>
        <p:txBody>
          <a:bodyPr wrap="square" lIns="0" tIns="0" rIns="0" bIns="0" rtlCol="0"/>
          <a:lstStyle/>
          <a:p>
            <a:endParaRPr/>
          </a:p>
        </p:txBody>
      </p:sp>
      <p:pic>
        <p:nvPicPr>
          <p:cNvPr id="14" name="Picture 2" descr="C:\Users\anwar5mil\Desktop\IMG-20200509-WA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4874" y="6400800"/>
            <a:ext cx="1057275" cy="1064205"/>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p:cNvSpPr/>
          <p:nvPr/>
        </p:nvSpPr>
        <p:spPr>
          <a:xfrm>
            <a:off x="9077045" y="993326"/>
            <a:ext cx="865365" cy="461665"/>
          </a:xfrm>
          <a:prstGeom prst="rect">
            <a:avLst/>
          </a:prstGeom>
        </p:spPr>
        <p:txBody>
          <a:bodyPr wrap="none">
            <a:spAutoFit/>
          </a:bodyPr>
          <a:lstStyle/>
          <a:p>
            <a:r>
              <a:rPr lang="en-US" sz="2400" b="1" dirty="0">
                <a:solidFill>
                  <a:srgbClr val="C00000"/>
                </a:solidFill>
              </a:rPr>
              <a:t>(LO5)</a:t>
            </a:r>
          </a:p>
        </p:txBody>
      </p:sp>
      <p:sp>
        <p:nvSpPr>
          <p:cNvPr id="2" name="مستطيل 1"/>
          <p:cNvSpPr/>
          <p:nvPr/>
        </p:nvSpPr>
        <p:spPr>
          <a:xfrm>
            <a:off x="417655" y="536126"/>
            <a:ext cx="397281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Thirst mechanism </a:t>
            </a:r>
          </a:p>
        </p:txBody>
      </p:sp>
      <p:sp>
        <p:nvSpPr>
          <p:cNvPr id="3" name="TextBox 2">
            <a:extLst>
              <a:ext uri="{FF2B5EF4-FFF2-40B4-BE49-F238E27FC236}">
                <a16:creationId xmlns:a16="http://schemas.microsoft.com/office/drawing/2014/main" id="{22D35AA6-01FF-4DC1-A706-DB16A722AEDB}"/>
              </a:ext>
            </a:extLst>
          </p:cNvPr>
          <p:cNvSpPr txBox="1"/>
          <p:nvPr/>
        </p:nvSpPr>
        <p:spPr>
          <a:xfrm>
            <a:off x="5638800" y="1721514"/>
            <a:ext cx="4195622" cy="4154984"/>
          </a:xfrm>
          <a:prstGeom prst="rect">
            <a:avLst/>
          </a:prstGeom>
          <a:noFill/>
        </p:spPr>
        <p:txBody>
          <a:bodyPr wrap="square" rtlCol="0">
            <a:spAutoFit/>
          </a:bodyPr>
          <a:lstStyle/>
          <a:p>
            <a:r>
              <a:rPr lang="en-US" altLang="ar-IQ" sz="2400" dirty="0">
                <a:solidFill>
                  <a:srgbClr val="C00000"/>
                </a:solidFill>
                <a:latin typeface="Calibri" panose="020F0502020204030204" pitchFamily="34" charset="0"/>
                <a:cs typeface="Calibri" panose="020F0502020204030204" pitchFamily="34" charset="0"/>
              </a:rPr>
              <a:t>1- </a:t>
            </a:r>
            <a:r>
              <a:rPr lang="en-US" altLang="ar-IQ" sz="2400" dirty="0">
                <a:latin typeface="Calibri" panose="020F0502020204030204" pitchFamily="34" charset="0"/>
                <a:cs typeface="Calibri" panose="020F0502020204030204" pitchFamily="34" charset="0"/>
              </a:rPr>
              <a:t>When the sodium concentration increases only about </a:t>
            </a:r>
            <a:r>
              <a:rPr lang="en-US" altLang="ar-IQ" sz="2400" dirty="0">
                <a:solidFill>
                  <a:srgbClr val="C00000"/>
                </a:solidFill>
                <a:latin typeface="Calibri" panose="020F0502020204030204" pitchFamily="34" charset="0"/>
                <a:cs typeface="Calibri" panose="020F0502020204030204" pitchFamily="34" charset="0"/>
              </a:rPr>
              <a:t>2 </a:t>
            </a:r>
            <a:r>
              <a:rPr lang="en-US" altLang="ar-IQ" sz="2400" dirty="0" err="1">
                <a:solidFill>
                  <a:srgbClr val="C00000"/>
                </a:solidFill>
                <a:latin typeface="Calibri" panose="020F0502020204030204" pitchFamily="34" charset="0"/>
                <a:cs typeface="Calibri" panose="020F0502020204030204" pitchFamily="34" charset="0"/>
              </a:rPr>
              <a:t>mEq</a:t>
            </a:r>
            <a:r>
              <a:rPr lang="en-US" altLang="ar-IQ" sz="2400" dirty="0">
                <a:solidFill>
                  <a:srgbClr val="C00000"/>
                </a:solidFill>
                <a:latin typeface="Calibri" panose="020F0502020204030204" pitchFamily="34" charset="0"/>
                <a:cs typeface="Calibri" panose="020F0502020204030204" pitchFamily="34" charset="0"/>
              </a:rPr>
              <a:t>/L above normal</a:t>
            </a:r>
            <a:r>
              <a:rPr lang="en-US" altLang="ar-IQ" sz="2400" dirty="0">
                <a:latin typeface="Calibri" panose="020F0502020204030204" pitchFamily="34" charset="0"/>
                <a:cs typeface="Calibri" panose="020F0502020204030204" pitchFamily="34" charset="0"/>
              </a:rPr>
              <a:t>, the thirst mechanism is activated, causing a desire to drink water. This is called the </a:t>
            </a:r>
            <a:r>
              <a:rPr lang="en-US" altLang="ar-IQ" sz="2400" dirty="0">
                <a:highlight>
                  <a:srgbClr val="FFFF00"/>
                </a:highlight>
                <a:latin typeface="Calibri" panose="020F0502020204030204" pitchFamily="34" charset="0"/>
                <a:cs typeface="Calibri" panose="020F0502020204030204" pitchFamily="34" charset="0"/>
              </a:rPr>
              <a:t>threshold for drinking</a:t>
            </a:r>
            <a:r>
              <a:rPr lang="en-US" altLang="ar-IQ" sz="2400" dirty="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r>
              <a:rPr lang="en-US" sz="2400" b="1" dirty="0">
                <a:solidFill>
                  <a:srgbClr val="C00000"/>
                </a:solidFill>
                <a:latin typeface="Calibri" panose="020F0502020204030204" pitchFamily="34" charset="0"/>
                <a:cs typeface="Calibri" panose="020F0502020204030204" pitchFamily="34" charset="0"/>
              </a:rPr>
              <a:t>2- </a:t>
            </a:r>
            <a:r>
              <a:rPr lang="en-US" sz="2400" dirty="0">
                <a:latin typeface="Times New Roman" panose="02020603050405020304" pitchFamily="18" charset="0"/>
                <a:cs typeface="Times New Roman" panose="02020603050405020304" pitchFamily="18" charset="0"/>
              </a:rPr>
              <a:t>Decline in plasma volume of </a:t>
            </a:r>
            <a:r>
              <a:rPr lang="en-US" sz="2400" dirty="0">
                <a:solidFill>
                  <a:srgbClr val="C00000"/>
                </a:solidFill>
                <a:latin typeface="Times New Roman" panose="02020603050405020304" pitchFamily="18" charset="0"/>
                <a:cs typeface="Times New Roman" panose="02020603050405020304" pitchFamily="18" charset="0"/>
              </a:rPr>
              <a:t>10%–15%</a:t>
            </a:r>
          </a:p>
          <a:p>
            <a:endParaRPr lang="en-US" sz="2400" dirty="0">
              <a:latin typeface="Calibri" panose="020F0502020204030204" pitchFamily="34" charset="0"/>
              <a:cs typeface="Calibri" panose="020F0502020204030204" pitchFamily="34" charset="0"/>
            </a:endParaRPr>
          </a:p>
        </p:txBody>
      </p:sp>
      <p:pic>
        <p:nvPicPr>
          <p:cNvPr id="16" name="Picture 2" descr="http://www.austincc.edu/apreview/NursingPics/FluidPics/Picture6.jpg">
            <a:extLst>
              <a:ext uri="{FF2B5EF4-FFF2-40B4-BE49-F238E27FC236}">
                <a16:creationId xmlns:a16="http://schemas.microsoft.com/office/drawing/2014/main" id="{9417B361-EE3F-45D0-B3C9-B71CF37E84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443"/>
          <a:stretch/>
        </p:blipFill>
        <p:spPr bwMode="auto">
          <a:xfrm>
            <a:off x="525943" y="1445842"/>
            <a:ext cx="4665671" cy="488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a:extLst>
              <a:ext uri="{FF2B5EF4-FFF2-40B4-BE49-F238E27FC236}">
                <a16:creationId xmlns:a16="http://schemas.microsoft.com/office/drawing/2014/main" id="{5A27FED0-66C6-4786-B169-340D3A733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4" t="1215" r="3246" b="4761"/>
          <a:stretch>
            <a:fillRect/>
          </a:stretch>
        </p:blipFill>
        <p:spPr bwMode="auto">
          <a:xfrm>
            <a:off x="847151" y="1919032"/>
            <a:ext cx="8177761" cy="52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3" name="object 6"/>
          <p:cNvSpPr/>
          <p:nvPr/>
        </p:nvSpPr>
        <p:spPr>
          <a:xfrm>
            <a:off x="237062" y="6553200"/>
            <a:ext cx="982138" cy="939257"/>
          </a:xfrm>
          <a:prstGeom prst="rect">
            <a:avLst/>
          </a:prstGeom>
          <a:blipFill>
            <a:blip r:embed="rId3" cstate="print"/>
            <a:stretch>
              <a:fillRect/>
            </a:stretch>
          </a:blipFill>
        </p:spPr>
        <p:txBody>
          <a:bodyPr wrap="square" lIns="0" tIns="0" rIns="0" bIns="0" rtlCol="0"/>
          <a:lstStyle/>
          <a:p>
            <a:endParaRPr/>
          </a:p>
        </p:txBody>
      </p:sp>
      <p:pic>
        <p:nvPicPr>
          <p:cNvPr id="14" name="Picture 2" descr="C:\Users\anwar5mil\Desktop\IMG-20200509-WA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4874" y="6400800"/>
            <a:ext cx="1057275" cy="1064205"/>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p:cNvSpPr/>
          <p:nvPr/>
        </p:nvSpPr>
        <p:spPr>
          <a:xfrm>
            <a:off x="8552612" y="1006938"/>
            <a:ext cx="1306191" cy="461665"/>
          </a:xfrm>
          <a:prstGeom prst="rect">
            <a:avLst/>
          </a:prstGeom>
        </p:spPr>
        <p:txBody>
          <a:bodyPr wrap="none">
            <a:spAutoFit/>
          </a:bodyPr>
          <a:lstStyle/>
          <a:p>
            <a:r>
              <a:rPr lang="en-US" sz="2400" b="1" dirty="0">
                <a:solidFill>
                  <a:srgbClr val="C00000"/>
                </a:solidFill>
              </a:rPr>
              <a:t>(LO4 &amp;5)</a:t>
            </a:r>
          </a:p>
        </p:txBody>
      </p:sp>
      <p:sp>
        <p:nvSpPr>
          <p:cNvPr id="17" name="Rectangle 4">
            <a:extLst>
              <a:ext uri="{FF2B5EF4-FFF2-40B4-BE49-F238E27FC236}">
                <a16:creationId xmlns:a16="http://schemas.microsoft.com/office/drawing/2014/main" id="{B597CCA3-F968-4187-B76E-FA94B104D5D4}"/>
              </a:ext>
            </a:extLst>
          </p:cNvPr>
          <p:cNvSpPr txBox="1">
            <a:spLocks noChangeArrowheads="1"/>
          </p:cNvSpPr>
          <p:nvPr/>
        </p:nvSpPr>
        <p:spPr>
          <a:xfrm>
            <a:off x="469714" y="1177060"/>
            <a:ext cx="7978750" cy="1351291"/>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ar-IQ" sz="2640" b="1" kern="0">
                <a:solidFill>
                  <a:schemeClr val="accent1"/>
                </a:solidFill>
              </a:rPr>
              <a:t>The renin-angiotensin-aldosterone pathway- (RAAS) </a:t>
            </a:r>
          </a:p>
          <a:p>
            <a:r>
              <a:rPr lang="en-US" altLang="ar-IQ" sz="2640" b="1" kern="0">
                <a:solidFill>
                  <a:schemeClr val="accent1"/>
                </a:solidFill>
              </a:rPr>
              <a:t>  </a:t>
            </a:r>
            <a:endParaRPr lang="en-US" altLang="ar-IQ" sz="2640" b="1" kern="0" dirty="0">
              <a:solidFill>
                <a:schemeClr val="accent1"/>
              </a:solidFill>
            </a:endParaRPr>
          </a:p>
        </p:txBody>
      </p:sp>
    </p:spTree>
    <p:extLst>
      <p:ext uri="{BB962C8B-B14F-4D97-AF65-F5344CB8AC3E}">
        <p14:creationId xmlns:p14="http://schemas.microsoft.com/office/powerpoint/2010/main" val="47656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LO5</a:t>
            </a:r>
          </a:p>
        </p:txBody>
      </p:sp>
      <p:pic>
        <p:nvPicPr>
          <p:cNvPr id="11" name="Picture 10"/>
          <p:cNvPicPr>
            <a:picLocks noChangeAspect="1"/>
          </p:cNvPicPr>
          <p:nvPr/>
        </p:nvPicPr>
        <p:blipFill>
          <a:blip r:embed="rId3"/>
          <a:stretch>
            <a:fillRect/>
          </a:stretch>
        </p:blipFill>
        <p:spPr>
          <a:xfrm>
            <a:off x="9329823" y="6873155"/>
            <a:ext cx="628702" cy="610909"/>
          </a:xfrm>
          <a:prstGeom prst="rect">
            <a:avLst/>
          </a:prstGeom>
        </p:spPr>
      </p:pic>
      <p:sp>
        <p:nvSpPr>
          <p:cNvPr id="3" name="TextBox 2">
            <a:extLst>
              <a:ext uri="{FF2B5EF4-FFF2-40B4-BE49-F238E27FC236}">
                <a16:creationId xmlns:a16="http://schemas.microsoft.com/office/drawing/2014/main" id="{E9DB5AB2-D8BA-4D49-81D8-A4FAFF710F12}"/>
              </a:ext>
            </a:extLst>
          </p:cNvPr>
          <p:cNvSpPr txBox="1"/>
          <p:nvPr/>
        </p:nvSpPr>
        <p:spPr>
          <a:xfrm>
            <a:off x="609600" y="1033856"/>
            <a:ext cx="8001000" cy="892552"/>
          </a:xfrm>
          <a:prstGeom prst="rect">
            <a:avLst/>
          </a:prstGeom>
          <a:noFill/>
        </p:spPr>
        <p:txBody>
          <a:bodyPr wrap="square" rtlCol="0">
            <a:spAutoFit/>
          </a:bodyPr>
          <a:lstStyle/>
          <a:p>
            <a:r>
              <a:rPr lang="en-US" sz="2600" b="1" dirty="0">
                <a:solidFill>
                  <a:srgbClr val="C00000"/>
                </a:solidFill>
                <a:latin typeface="Calibri" panose="020F0502020204030204" pitchFamily="34" charset="0"/>
                <a:cs typeface="Calibri" panose="020F0502020204030204" pitchFamily="34" charset="0"/>
              </a:rPr>
              <a:t>Renal mechanisms </a:t>
            </a:r>
            <a:r>
              <a:rPr lang="en-US" sz="2600" b="1" dirty="0">
                <a:solidFill>
                  <a:srgbClr val="C00000"/>
                </a:solidFill>
                <a:latin typeface="Calibri" panose="020F0502020204030204" pitchFamily="34" charset="0"/>
                <a:ea typeface="Calibri" panose="020F0502020204030204" pitchFamily="34" charset="0"/>
                <a:cs typeface="Calibri" panose="020F0502020204030204" pitchFamily="34" charset="0"/>
              </a:rPr>
              <a:t>for the regulation of extracellular fluid volume and composition</a:t>
            </a:r>
            <a:r>
              <a:rPr lang="en-US" sz="2600" b="1" dirty="0">
                <a:solidFill>
                  <a:srgbClr val="C00000"/>
                </a:solidFill>
                <a:latin typeface="Calibri" panose="020F0502020204030204" pitchFamily="34" charset="0"/>
                <a:cs typeface="Calibri" panose="020F0502020204030204" pitchFamily="34" charset="0"/>
              </a:rPr>
              <a:t> </a:t>
            </a:r>
          </a:p>
        </p:txBody>
      </p:sp>
      <p:sp>
        <p:nvSpPr>
          <p:cNvPr id="9" name="Rectangle: Rounded Corners 8">
            <a:extLst>
              <a:ext uri="{FF2B5EF4-FFF2-40B4-BE49-F238E27FC236}">
                <a16:creationId xmlns:a16="http://schemas.microsoft.com/office/drawing/2014/main" id="{118710B3-EFD9-408E-B241-4CEBC3F46B0D}"/>
              </a:ext>
            </a:extLst>
          </p:cNvPr>
          <p:cNvSpPr/>
          <p:nvPr/>
        </p:nvSpPr>
        <p:spPr>
          <a:xfrm>
            <a:off x="1143000" y="2819400"/>
            <a:ext cx="8001000" cy="2743200"/>
          </a:xfrm>
          <a:prstGeom prst="roundRect">
            <a:avLst/>
          </a:prstGeom>
          <a:solidFill>
            <a:srgbClr val="D8E3F0"/>
          </a:solidFill>
          <a:ln w="28575">
            <a:solidFill>
              <a:schemeClr val="tx2"/>
            </a:solid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kern="0" dirty="0">
                <a:ln w="0"/>
                <a:solidFill>
                  <a:schemeClr val="accent1"/>
                </a:solidFill>
                <a:effectLst>
                  <a:outerShdw blurRad="38100" dist="25400" dir="5400000" algn="ctr" rotWithShape="0">
                    <a:srgbClr val="6E747A">
                      <a:alpha val="43000"/>
                    </a:srgbClr>
                  </a:outerShdw>
                </a:effectLst>
              </a:rPr>
              <a:t>By controlling their reabsorption of different substances, the kidneys </a:t>
            </a:r>
            <a:r>
              <a:rPr lang="en-US" sz="2800" u="sng" kern="0" dirty="0">
                <a:ln w="0"/>
                <a:solidFill>
                  <a:schemeClr val="accent1"/>
                </a:solidFill>
                <a:effectLst>
                  <a:outerShdw blurRad="38100" dist="25400" dir="5400000" algn="ctr" rotWithShape="0">
                    <a:srgbClr val="6E747A">
                      <a:alpha val="43000"/>
                    </a:srgbClr>
                  </a:outerShdw>
                </a:effectLst>
              </a:rPr>
              <a:t>regulate excretion of solutes independently of one another</a:t>
            </a:r>
            <a:r>
              <a:rPr lang="en-US" sz="2800" kern="0" dirty="0">
                <a:ln w="0"/>
                <a:solidFill>
                  <a:schemeClr val="accent1"/>
                </a:solidFill>
                <a:effectLst>
                  <a:outerShdw blurRad="38100" dist="25400" dir="5400000" algn="ctr" rotWithShape="0">
                    <a:srgbClr val="6E747A">
                      <a:alpha val="43000"/>
                    </a:srgbClr>
                  </a:outerShdw>
                </a:effectLst>
              </a:rPr>
              <a:t>, a capability that is essential for precise control of the body fluid composition</a:t>
            </a:r>
          </a:p>
          <a:p>
            <a:pPr algn="ct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3555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LO5</a:t>
            </a:r>
          </a:p>
        </p:txBody>
      </p:sp>
      <p:pic>
        <p:nvPicPr>
          <p:cNvPr id="11" name="Picture 10"/>
          <p:cNvPicPr>
            <a:picLocks noChangeAspect="1"/>
          </p:cNvPicPr>
          <p:nvPr/>
        </p:nvPicPr>
        <p:blipFill>
          <a:blip r:embed="rId3"/>
          <a:stretch>
            <a:fillRect/>
          </a:stretch>
        </p:blipFill>
        <p:spPr>
          <a:xfrm>
            <a:off x="9329823" y="6873155"/>
            <a:ext cx="628702" cy="610909"/>
          </a:xfrm>
          <a:prstGeom prst="rect">
            <a:avLst/>
          </a:prstGeom>
        </p:spPr>
      </p:pic>
      <p:sp>
        <p:nvSpPr>
          <p:cNvPr id="3" name="TextBox 2">
            <a:extLst>
              <a:ext uri="{FF2B5EF4-FFF2-40B4-BE49-F238E27FC236}">
                <a16:creationId xmlns:a16="http://schemas.microsoft.com/office/drawing/2014/main" id="{E9DB5AB2-D8BA-4D49-81D8-A4FAFF710F12}"/>
              </a:ext>
            </a:extLst>
          </p:cNvPr>
          <p:cNvSpPr txBox="1"/>
          <p:nvPr/>
        </p:nvSpPr>
        <p:spPr>
          <a:xfrm>
            <a:off x="609600" y="1033856"/>
            <a:ext cx="8001000" cy="892552"/>
          </a:xfrm>
          <a:prstGeom prst="rect">
            <a:avLst/>
          </a:prstGeom>
          <a:noFill/>
        </p:spPr>
        <p:txBody>
          <a:bodyPr wrap="square" rtlCol="0">
            <a:spAutoFit/>
          </a:bodyPr>
          <a:lstStyle/>
          <a:p>
            <a:r>
              <a:rPr lang="en-US" sz="2600" b="1" dirty="0">
                <a:solidFill>
                  <a:srgbClr val="C00000"/>
                </a:solidFill>
                <a:latin typeface="Calibri" panose="020F0502020204030204" pitchFamily="34" charset="0"/>
                <a:cs typeface="Calibri" panose="020F0502020204030204" pitchFamily="34" charset="0"/>
              </a:rPr>
              <a:t>Renal mechanisms </a:t>
            </a:r>
            <a:r>
              <a:rPr lang="en-US" sz="2600" b="1" dirty="0">
                <a:solidFill>
                  <a:srgbClr val="C00000"/>
                </a:solidFill>
                <a:latin typeface="Calibri" panose="020F0502020204030204" pitchFamily="34" charset="0"/>
                <a:ea typeface="Calibri" panose="020F0502020204030204" pitchFamily="34" charset="0"/>
                <a:cs typeface="Calibri" panose="020F0502020204030204" pitchFamily="34" charset="0"/>
              </a:rPr>
              <a:t>for the regulation of extracellular fluid volume and composition</a:t>
            </a:r>
            <a:r>
              <a:rPr lang="en-US" sz="2600" b="1" dirty="0">
                <a:solidFill>
                  <a:srgbClr val="C00000"/>
                </a:solidFill>
                <a:latin typeface="Calibri" panose="020F0502020204030204" pitchFamily="34" charset="0"/>
                <a:cs typeface="Calibri" panose="020F0502020204030204" pitchFamily="34" charset="0"/>
              </a:rPr>
              <a:t> </a:t>
            </a:r>
          </a:p>
        </p:txBody>
      </p:sp>
      <p:graphicFrame>
        <p:nvGraphicFramePr>
          <p:cNvPr id="9" name="Diagram 8">
            <a:extLst>
              <a:ext uri="{FF2B5EF4-FFF2-40B4-BE49-F238E27FC236}">
                <a16:creationId xmlns:a16="http://schemas.microsoft.com/office/drawing/2014/main" id="{3F1C990A-1642-4F43-98F6-74655B004FBB}"/>
              </a:ext>
            </a:extLst>
          </p:cNvPr>
          <p:cNvGraphicFramePr/>
          <p:nvPr>
            <p:extLst>
              <p:ext uri="{D42A27DB-BD31-4B8C-83A1-F6EECF244321}">
                <p14:modId xmlns:p14="http://schemas.microsoft.com/office/powerpoint/2010/main" val="1170606352"/>
              </p:ext>
            </p:extLst>
          </p:nvPr>
        </p:nvGraphicFramePr>
        <p:xfrm>
          <a:off x="457200" y="1926408"/>
          <a:ext cx="8610600" cy="5774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Rounded Corners 9">
            <a:extLst>
              <a:ext uri="{FF2B5EF4-FFF2-40B4-BE49-F238E27FC236}">
                <a16:creationId xmlns:a16="http://schemas.microsoft.com/office/drawing/2014/main" id="{DB6D0B47-93A5-4049-A3B0-7444EA117227}"/>
              </a:ext>
            </a:extLst>
          </p:cNvPr>
          <p:cNvSpPr/>
          <p:nvPr/>
        </p:nvSpPr>
        <p:spPr>
          <a:xfrm>
            <a:off x="3581400" y="6477000"/>
            <a:ext cx="5334000" cy="1143000"/>
          </a:xfrm>
          <a:prstGeom prst="roundRect">
            <a:avLst/>
          </a:prstGeom>
          <a:solidFill>
            <a:srgbClr val="D8E3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Vasopressin  dependent water reabsorption</a:t>
            </a:r>
          </a:p>
          <a:p>
            <a:endParaRPr lang="en-US" b="1" dirty="0">
              <a:solidFill>
                <a:schemeClr val="tx1"/>
              </a:solidFill>
            </a:endParaRPr>
          </a:p>
        </p:txBody>
      </p:sp>
    </p:spTree>
    <p:extLst>
      <p:ext uri="{BB962C8B-B14F-4D97-AF65-F5344CB8AC3E}">
        <p14:creationId xmlns:p14="http://schemas.microsoft.com/office/powerpoint/2010/main" val="853013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4"/>
          <a:stretch>
            <a:fillRect/>
          </a:stretch>
        </p:blipFill>
        <p:spPr>
          <a:xfrm>
            <a:off x="9329823" y="6873155"/>
            <a:ext cx="628702" cy="610909"/>
          </a:xfrm>
          <a:prstGeom prst="rect">
            <a:avLst/>
          </a:prstGeom>
        </p:spPr>
      </p:pic>
      <p:sp>
        <p:nvSpPr>
          <p:cNvPr id="13" name="Text Box 4">
            <a:extLst>
              <a:ext uri="{FF2B5EF4-FFF2-40B4-BE49-F238E27FC236}">
                <a16:creationId xmlns:a16="http://schemas.microsoft.com/office/drawing/2014/main" id="{7AE85ED3-8459-4D34-A6C7-88B98D636F7F}"/>
              </a:ext>
            </a:extLst>
          </p:cNvPr>
          <p:cNvSpPr txBox="1">
            <a:spLocks noChangeArrowheads="1"/>
          </p:cNvSpPr>
          <p:nvPr/>
        </p:nvSpPr>
        <p:spPr bwMode="auto">
          <a:xfrm>
            <a:off x="781769" y="1194677"/>
            <a:ext cx="8084730" cy="64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rtl="0" eaLnBrk="1" hangingPunct="1"/>
            <a:endParaRPr lang="en-US" altLang="ar-IQ" sz="2640" dirty="0"/>
          </a:p>
          <a:p>
            <a:pPr algn="ctr" rtl="0" eaLnBrk="1" hangingPunct="1"/>
            <a:r>
              <a:rPr lang="en-US" altLang="ar-IQ" sz="3300" dirty="0">
                <a:solidFill>
                  <a:srgbClr val="00B0F0"/>
                </a:solidFill>
              </a:rPr>
              <a:t>Counter current mechanism</a:t>
            </a:r>
            <a:endParaRPr lang="en-US" altLang="ar-IQ" sz="2640" dirty="0">
              <a:solidFill>
                <a:srgbClr val="00B0F0"/>
              </a:solidFill>
            </a:endParaRPr>
          </a:p>
          <a:p>
            <a:pPr algn="just" rtl="0" eaLnBrk="1" hangingPunct="1"/>
            <a:r>
              <a:rPr lang="en-US" altLang="ar-IQ" sz="2640" dirty="0"/>
              <a:t>    </a:t>
            </a:r>
            <a:r>
              <a:rPr lang="en-US" altLang="ar-IQ" sz="2310" dirty="0"/>
              <a:t>A special mechanism for concentrating the urine it is one of the most important physiological phenomena in all of nature.  it is depend on the anatomical arrangement of loop of Henle and vasa recta in renal medulla</a:t>
            </a:r>
          </a:p>
          <a:p>
            <a:pPr algn="just" rtl="0" eaLnBrk="1" hangingPunct="1"/>
            <a:endParaRPr lang="en-US" altLang="ar-IQ" sz="2310" dirty="0"/>
          </a:p>
          <a:p>
            <a:pPr algn="just" rtl="0" eaLnBrk="1" hangingPunct="1"/>
            <a:r>
              <a:rPr lang="en-US" sz="2310" dirty="0"/>
              <a:t>Counter current mechanisms include :-</a:t>
            </a:r>
          </a:p>
          <a:p>
            <a:pPr algn="just" rtl="0" eaLnBrk="1" hangingPunct="1"/>
            <a:r>
              <a:rPr lang="en-US" sz="2310" dirty="0">
                <a:solidFill>
                  <a:srgbClr val="00B0F0"/>
                </a:solidFill>
              </a:rPr>
              <a:t> 1- Counter-current multiplier   </a:t>
            </a:r>
            <a:r>
              <a:rPr lang="en-US" sz="2310" dirty="0"/>
              <a:t>takes place in the Henle's loop</a:t>
            </a:r>
          </a:p>
          <a:p>
            <a:pPr algn="just" eaLnBrk="1" hangingPunct="1"/>
            <a:r>
              <a:rPr lang="en-US" dirty="0"/>
              <a:t>an </a:t>
            </a:r>
            <a:r>
              <a:rPr lang="en-US" dirty="0">
                <a:solidFill>
                  <a:srgbClr val="FF0000"/>
                </a:solidFill>
              </a:rPr>
              <a:t>active process</a:t>
            </a:r>
            <a:r>
              <a:rPr lang="en-US" dirty="0"/>
              <a:t> that establishes the</a:t>
            </a:r>
            <a:r>
              <a:rPr lang="en-US" dirty="0">
                <a:solidFill>
                  <a:srgbClr val="FF0000"/>
                </a:solidFill>
              </a:rPr>
              <a:t> hyper</a:t>
            </a:r>
            <a:r>
              <a:rPr lang="en-US" altLang="ar-IQ" dirty="0">
                <a:solidFill>
                  <a:srgbClr val="FF0000"/>
                </a:solidFill>
              </a:rPr>
              <a:t>tonicity </a:t>
            </a:r>
            <a:r>
              <a:rPr lang="en-US" dirty="0">
                <a:solidFill>
                  <a:srgbClr val="FF0000"/>
                </a:solidFill>
              </a:rPr>
              <a:t>of </a:t>
            </a:r>
            <a:r>
              <a:rPr lang="en-US" altLang="ar-IQ" dirty="0">
                <a:solidFill>
                  <a:srgbClr val="FF0000"/>
                </a:solidFill>
              </a:rPr>
              <a:t>medullary </a:t>
            </a:r>
            <a:r>
              <a:rPr lang="en-US" altLang="ar-IQ" dirty="0" err="1">
                <a:solidFill>
                  <a:srgbClr val="FF0000"/>
                </a:solidFill>
              </a:rPr>
              <a:t>interstetium</a:t>
            </a:r>
            <a:endParaRPr lang="en-US" sz="2310" dirty="0"/>
          </a:p>
          <a:p>
            <a:pPr algn="just" rtl="0" eaLnBrk="1" hangingPunct="1"/>
            <a:r>
              <a:rPr lang="en-US" sz="2310" dirty="0"/>
              <a:t> </a:t>
            </a:r>
            <a:r>
              <a:rPr lang="en-US" sz="2310" dirty="0">
                <a:solidFill>
                  <a:srgbClr val="00B0F0"/>
                </a:solidFill>
              </a:rPr>
              <a:t>2- Counter-current exchanger  </a:t>
            </a:r>
            <a:r>
              <a:rPr lang="en-US" sz="2310" dirty="0"/>
              <a:t>takes place in the 'vasa recta'. </a:t>
            </a:r>
          </a:p>
          <a:p>
            <a:pPr algn="just" eaLnBrk="1" hangingPunct="1"/>
            <a:r>
              <a:rPr lang="en-US" sz="2310" dirty="0"/>
              <a:t>       </a:t>
            </a:r>
            <a:r>
              <a:rPr lang="en-US" dirty="0"/>
              <a:t>a purely </a:t>
            </a:r>
            <a:r>
              <a:rPr lang="en-US" dirty="0">
                <a:solidFill>
                  <a:srgbClr val="FF0000"/>
                </a:solidFill>
              </a:rPr>
              <a:t>passive process </a:t>
            </a:r>
            <a:r>
              <a:rPr lang="en-US" dirty="0"/>
              <a:t>that helps </a:t>
            </a:r>
            <a:r>
              <a:rPr lang="en-US" dirty="0">
                <a:solidFill>
                  <a:srgbClr val="FF0000"/>
                </a:solidFill>
              </a:rPr>
              <a:t>maintain the </a:t>
            </a:r>
            <a:r>
              <a:rPr lang="en-US" altLang="ar-IQ" dirty="0">
                <a:solidFill>
                  <a:srgbClr val="FF0000"/>
                </a:solidFill>
              </a:rPr>
              <a:t>medullary </a:t>
            </a:r>
            <a:r>
              <a:rPr lang="en-US" altLang="ar-IQ" dirty="0" err="1">
                <a:solidFill>
                  <a:srgbClr val="FF0000"/>
                </a:solidFill>
              </a:rPr>
              <a:t>interstetium</a:t>
            </a:r>
            <a:r>
              <a:rPr lang="en-US" altLang="ar-IQ" dirty="0">
                <a:solidFill>
                  <a:srgbClr val="FF0000"/>
                </a:solidFill>
              </a:rPr>
              <a:t> tonicity</a:t>
            </a:r>
            <a:r>
              <a:rPr lang="en-US" dirty="0">
                <a:solidFill>
                  <a:srgbClr val="FF0000"/>
                </a:solidFill>
              </a:rPr>
              <a:t>.</a:t>
            </a:r>
          </a:p>
          <a:p>
            <a:pPr algn="just" eaLnBrk="1" hangingPunct="1"/>
            <a:r>
              <a:rPr lang="en-US" sz="2310" dirty="0"/>
              <a:t> </a:t>
            </a:r>
          </a:p>
          <a:p>
            <a:pPr algn="just" rtl="0" eaLnBrk="1" hangingPunct="1"/>
            <a:r>
              <a:rPr lang="en-US" sz="2310" dirty="0"/>
              <a:t>       </a:t>
            </a:r>
            <a:endParaRPr lang="en-US" altLang="ar-IQ" sz="2310" dirty="0"/>
          </a:p>
          <a:p>
            <a:pPr algn="just" rtl="0" eaLnBrk="1" hangingPunct="1"/>
            <a:r>
              <a:rPr lang="en-US" altLang="ar-IQ" sz="2310" dirty="0"/>
              <a:t> </a:t>
            </a:r>
            <a:endParaRPr lang="en-US" altLang="ar-IQ" sz="2310" dirty="0">
              <a:solidFill>
                <a:srgbClr val="660066"/>
              </a:solidFill>
            </a:endParaRPr>
          </a:p>
        </p:txBody>
      </p:sp>
    </p:spTree>
    <p:extLst>
      <p:ext uri="{BB962C8B-B14F-4D97-AF65-F5344CB8AC3E}">
        <p14:creationId xmlns:p14="http://schemas.microsoft.com/office/powerpoint/2010/main" val="15356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 calcmode="lin" valueType="num">
                                      <p:cBhvr additive="base">
                                        <p:cTn id="1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anim calcmode="lin" valueType="num">
                                      <p:cBhvr additive="base">
                                        <p:cTn id="1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 calcmode="lin" valueType="num">
                                      <p:cBhvr additive="base">
                                        <p:cTn id="2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 calcmode="lin" valueType="num">
                                      <p:cBhvr additive="base">
                                        <p:cTn id="3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8" end="8"/>
                                            </p:txEl>
                                          </p:spTgt>
                                        </p:tgtEl>
                                        <p:attrNameLst>
                                          <p:attrName>style.visibility</p:attrName>
                                        </p:attrNameLst>
                                      </p:cBhvr>
                                      <p:to>
                                        <p:strVal val="visible"/>
                                      </p:to>
                                    </p:set>
                                    <p:anim calcmode="lin" valueType="num">
                                      <p:cBhvr additive="base">
                                        <p:cTn id="37"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anim calcmode="lin" valueType="num">
                                      <p:cBhvr additive="base">
                                        <p:cTn id="4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10" end="10"/>
                                            </p:txEl>
                                          </p:spTgt>
                                        </p:tgtEl>
                                        <p:attrNameLst>
                                          <p:attrName>style.visibility</p:attrName>
                                        </p:attrNameLst>
                                      </p:cBhvr>
                                      <p:to>
                                        <p:strVal val="visible"/>
                                      </p:to>
                                    </p:set>
                                    <p:anim calcmode="lin" valueType="num">
                                      <p:cBhvr additive="base">
                                        <p:cTn id="4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3">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Calibri"/>
              <a:ea typeface="+mn-ea"/>
              <a:cs typeface="+mn-cs"/>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4"/>
          <a:stretch>
            <a:fillRect/>
          </a:stretch>
        </p:blipFill>
        <p:spPr>
          <a:xfrm>
            <a:off x="9329823" y="6873155"/>
            <a:ext cx="628702" cy="610909"/>
          </a:xfrm>
          <a:prstGeom prst="rect">
            <a:avLst/>
          </a:prstGeom>
        </p:spPr>
      </p:pic>
      <p:sp>
        <p:nvSpPr>
          <p:cNvPr id="13" name="Text Box 4">
            <a:extLst>
              <a:ext uri="{FF2B5EF4-FFF2-40B4-BE49-F238E27FC236}">
                <a16:creationId xmlns:a16="http://schemas.microsoft.com/office/drawing/2014/main" id="{7AE85ED3-8459-4D34-A6C7-88B98D636F7F}"/>
              </a:ext>
            </a:extLst>
          </p:cNvPr>
          <p:cNvSpPr txBox="1">
            <a:spLocks noChangeArrowheads="1"/>
          </p:cNvSpPr>
          <p:nvPr/>
        </p:nvSpPr>
        <p:spPr bwMode="auto">
          <a:xfrm>
            <a:off x="781769" y="1377919"/>
            <a:ext cx="808473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rtl="0" eaLnBrk="1" hangingPunct="1"/>
            <a:endParaRPr lang="en-US" altLang="ar-IQ" sz="2640" dirty="0"/>
          </a:p>
          <a:p>
            <a:pPr algn="ctr" rtl="0" eaLnBrk="1" hangingPunct="1"/>
            <a:r>
              <a:rPr lang="en-US" altLang="ar-IQ" sz="3300" dirty="0">
                <a:solidFill>
                  <a:srgbClr val="00B0F0"/>
                </a:solidFill>
              </a:rPr>
              <a:t>Counter current mechanism</a:t>
            </a:r>
            <a:endParaRPr lang="en-US" altLang="ar-IQ" sz="2640" dirty="0">
              <a:solidFill>
                <a:srgbClr val="00B0F0"/>
              </a:solidFill>
            </a:endParaRPr>
          </a:p>
          <a:p>
            <a:pPr algn="just" rtl="0" eaLnBrk="1" hangingPunct="1"/>
            <a:r>
              <a:rPr lang="en-US" altLang="ar-IQ" sz="2310" dirty="0"/>
              <a:t> </a:t>
            </a:r>
            <a:endParaRPr lang="en-US" altLang="ar-IQ" sz="2310" dirty="0">
              <a:solidFill>
                <a:srgbClr val="660066"/>
              </a:solidFill>
            </a:endParaRPr>
          </a:p>
        </p:txBody>
      </p:sp>
      <p:sp>
        <p:nvSpPr>
          <p:cNvPr id="15" name="Rectangle 14">
            <a:extLst>
              <a:ext uri="{FF2B5EF4-FFF2-40B4-BE49-F238E27FC236}">
                <a16:creationId xmlns:a16="http://schemas.microsoft.com/office/drawing/2014/main" id="{4A71783F-C143-47C5-8156-C51961452960}"/>
              </a:ext>
            </a:extLst>
          </p:cNvPr>
          <p:cNvSpPr/>
          <p:nvPr/>
        </p:nvSpPr>
        <p:spPr>
          <a:xfrm>
            <a:off x="609600" y="4953000"/>
            <a:ext cx="8023861" cy="146075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80" b="1" dirty="0">
                <a:solidFill>
                  <a:srgbClr val="002060"/>
                </a:solidFill>
                <a:latin typeface="Times New Roman" panose="02020603050405020304" pitchFamily="18" charset="0"/>
                <a:cs typeface="Times New Roman" panose="02020603050405020304" pitchFamily="18" charset="0"/>
              </a:rPr>
              <a:t>Blood entering the descending limb of vasa recta has an </a:t>
            </a:r>
            <a:r>
              <a:rPr lang="en-US" sz="1980" b="1" dirty="0" err="1">
                <a:solidFill>
                  <a:srgbClr val="002060"/>
                </a:solidFill>
                <a:latin typeface="Times New Roman" panose="02020603050405020304" pitchFamily="18" charset="0"/>
                <a:cs typeface="Times New Roman" panose="02020603050405020304" pitchFamily="18" charset="0"/>
              </a:rPr>
              <a:t>osmolarity</a:t>
            </a:r>
            <a:r>
              <a:rPr lang="en-US" sz="1980" b="1" dirty="0">
                <a:solidFill>
                  <a:srgbClr val="002060"/>
                </a:solidFill>
                <a:latin typeface="Times New Roman" panose="02020603050405020304" pitchFamily="18" charset="0"/>
                <a:cs typeface="Times New Roman" panose="02020603050405020304" pitchFamily="18" charset="0"/>
              </a:rPr>
              <a:t> of </a:t>
            </a:r>
            <a:r>
              <a:rPr lang="en-US" sz="1980" b="1" dirty="0">
                <a:solidFill>
                  <a:srgbClr val="C00000"/>
                </a:solidFill>
                <a:latin typeface="Times New Roman" panose="02020603050405020304" pitchFamily="18" charset="0"/>
                <a:cs typeface="Times New Roman" panose="02020603050405020304" pitchFamily="18" charset="0"/>
              </a:rPr>
              <a:t>300 </a:t>
            </a:r>
            <a:r>
              <a:rPr lang="en-US" sz="1980" b="1" dirty="0" err="1">
                <a:solidFill>
                  <a:srgbClr val="C00000"/>
                </a:solidFill>
                <a:latin typeface="Times New Roman" panose="02020603050405020304" pitchFamily="18" charset="0"/>
                <a:cs typeface="Times New Roman" panose="02020603050405020304" pitchFamily="18" charset="0"/>
              </a:rPr>
              <a:t>mOsm</a:t>
            </a:r>
            <a:r>
              <a:rPr lang="en-US" sz="1980" b="1" dirty="0">
                <a:solidFill>
                  <a:srgbClr val="C00000"/>
                </a:solidFill>
                <a:latin typeface="Times New Roman" panose="02020603050405020304" pitchFamily="18" charset="0"/>
                <a:cs typeface="Times New Roman" panose="02020603050405020304" pitchFamily="18" charset="0"/>
              </a:rPr>
              <a:t>/L</a:t>
            </a:r>
            <a:r>
              <a:rPr lang="en-US" sz="1980" b="1" dirty="0">
                <a:latin typeface="Times New Roman" panose="02020603050405020304" pitchFamily="18" charset="0"/>
                <a:cs typeface="Times New Roman" panose="02020603050405020304" pitchFamily="18" charset="0"/>
              </a:rPr>
              <a:t>.</a:t>
            </a:r>
            <a:r>
              <a:rPr lang="en-US" sz="1980" dirty="0">
                <a:latin typeface="Times New Roman" panose="02020603050405020304" pitchFamily="18" charset="0"/>
                <a:cs typeface="Times New Roman" panose="02020603050405020304" pitchFamily="18" charset="0"/>
              </a:rPr>
              <a:t> </a:t>
            </a:r>
            <a:r>
              <a:rPr lang="en-US" sz="1980" b="1" dirty="0">
                <a:solidFill>
                  <a:srgbClr val="002060"/>
                </a:solidFill>
                <a:latin typeface="Times New Roman" panose="02020603050405020304" pitchFamily="18" charset="0"/>
                <a:cs typeface="Times New Roman" panose="02020603050405020304" pitchFamily="18" charset="0"/>
              </a:rPr>
              <a:t>At the </a:t>
            </a:r>
            <a:r>
              <a:rPr lang="en-US" sz="1980" b="1" dirty="0">
                <a:solidFill>
                  <a:srgbClr val="0070C0"/>
                </a:solidFill>
                <a:latin typeface="Times New Roman" panose="02020603050405020304" pitchFamily="18" charset="0"/>
                <a:cs typeface="Times New Roman" panose="02020603050405020304" pitchFamily="18" charset="0"/>
              </a:rPr>
              <a:t>bend of the vasa recta</a:t>
            </a:r>
            <a:r>
              <a:rPr lang="en-US" sz="1980" b="1" dirty="0">
                <a:solidFill>
                  <a:srgbClr val="002060"/>
                </a:solidFill>
                <a:latin typeface="Times New Roman" panose="02020603050405020304" pitchFamily="18" charset="0"/>
                <a:cs typeface="Times New Roman" panose="02020603050405020304" pitchFamily="18" charset="0"/>
              </a:rPr>
              <a:t>, the blood has an </a:t>
            </a:r>
            <a:r>
              <a:rPr lang="en-US" sz="1980" b="1" dirty="0" err="1">
                <a:solidFill>
                  <a:srgbClr val="002060"/>
                </a:solidFill>
                <a:latin typeface="Times New Roman" panose="02020603050405020304" pitchFamily="18" charset="0"/>
                <a:cs typeface="Times New Roman" panose="02020603050405020304" pitchFamily="18" charset="0"/>
              </a:rPr>
              <a:t>osmolarity</a:t>
            </a:r>
            <a:r>
              <a:rPr lang="en-US" sz="1980" b="1" dirty="0">
                <a:solidFill>
                  <a:srgbClr val="002060"/>
                </a:solidFill>
                <a:latin typeface="Times New Roman" panose="02020603050405020304" pitchFamily="18" charset="0"/>
                <a:cs typeface="Times New Roman" panose="02020603050405020304" pitchFamily="18" charset="0"/>
              </a:rPr>
              <a:t> equal to that of interstitial fluid at the tip of the papilla,</a:t>
            </a:r>
            <a:r>
              <a:rPr lang="en-US" sz="1980" b="1" dirty="0">
                <a:latin typeface="Times New Roman" panose="02020603050405020304" pitchFamily="18" charset="0"/>
                <a:cs typeface="Times New Roman" panose="02020603050405020304" pitchFamily="18" charset="0"/>
              </a:rPr>
              <a:t> </a:t>
            </a:r>
            <a:r>
              <a:rPr lang="en-US" sz="1980" b="1" dirty="0">
                <a:solidFill>
                  <a:srgbClr val="C00000"/>
                </a:solidFill>
                <a:latin typeface="Times New Roman" panose="02020603050405020304" pitchFamily="18" charset="0"/>
                <a:cs typeface="Times New Roman" panose="02020603050405020304" pitchFamily="18" charset="0"/>
              </a:rPr>
              <a:t>1200 </a:t>
            </a:r>
            <a:r>
              <a:rPr lang="en-US" sz="1980" b="1" dirty="0" err="1">
                <a:solidFill>
                  <a:srgbClr val="C00000"/>
                </a:solidFill>
                <a:latin typeface="Times New Roman" panose="02020603050405020304" pitchFamily="18" charset="0"/>
                <a:cs typeface="Times New Roman" panose="02020603050405020304" pitchFamily="18" charset="0"/>
              </a:rPr>
              <a:t>mOsm</a:t>
            </a:r>
            <a:r>
              <a:rPr lang="en-US" sz="1980" b="1" dirty="0">
                <a:solidFill>
                  <a:srgbClr val="C00000"/>
                </a:solidFill>
                <a:latin typeface="Times New Roman" panose="02020603050405020304" pitchFamily="18" charset="0"/>
                <a:cs typeface="Times New Roman" panose="02020603050405020304" pitchFamily="18" charset="0"/>
              </a:rPr>
              <a:t>/L</a:t>
            </a:r>
            <a:r>
              <a:rPr lang="en-US" sz="1980" b="1" dirty="0">
                <a:solidFill>
                  <a:srgbClr val="FFFF00"/>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8FFD34A7-E1E3-4966-8CAA-042FB87F9C92}"/>
              </a:ext>
            </a:extLst>
          </p:cNvPr>
          <p:cNvSpPr txBox="1"/>
          <p:nvPr/>
        </p:nvSpPr>
        <p:spPr>
          <a:xfrm>
            <a:off x="1037336" y="2582653"/>
            <a:ext cx="7801864" cy="2120068"/>
          </a:xfrm>
          <a:prstGeom prst="rect">
            <a:avLst/>
          </a:prstGeom>
          <a:noFill/>
        </p:spPr>
        <p:txBody>
          <a:bodyPr wrap="square">
            <a:spAutoFit/>
          </a:bodyPr>
          <a:lstStyle/>
          <a:p>
            <a:pPr>
              <a:lnSpc>
                <a:spcPct val="150000"/>
              </a:lnSpc>
            </a:pPr>
            <a:r>
              <a:rPr lang="en-US" sz="1800" b="1" dirty="0">
                <a:latin typeface="Times New Roman" panose="02020603050405020304" pitchFamily="18" charset="0"/>
                <a:cs typeface="Times New Roman" panose="02020603050405020304" pitchFamily="18" charset="0"/>
              </a:rPr>
              <a:t>The passive properties of the vasa recta are the same as for other capillaries: </a:t>
            </a:r>
          </a:p>
          <a:p>
            <a:pPr marL="471488" indent="-471488">
              <a:lnSpc>
                <a:spcPct val="150000"/>
              </a:lnSpc>
              <a:buFont typeface="+mj-lt"/>
              <a:buAutoNum type="romanUcPeriod"/>
            </a:pPr>
            <a:r>
              <a:rPr lang="en-US" sz="1800" b="1" dirty="0">
                <a:latin typeface="Times New Roman" panose="02020603050405020304" pitchFamily="18" charset="0"/>
                <a:cs typeface="Times New Roman" panose="02020603050405020304" pitchFamily="18" charset="0"/>
              </a:rPr>
              <a:t>They are freely permeable to small solutes and water. </a:t>
            </a:r>
          </a:p>
          <a:p>
            <a:pPr marL="471488" indent="-471488">
              <a:lnSpc>
                <a:spcPct val="150000"/>
              </a:lnSpc>
              <a:buFont typeface="+mj-lt"/>
              <a:buAutoNum type="romanUcPeriod"/>
            </a:pPr>
            <a:r>
              <a:rPr lang="en-US" sz="1800" b="1" dirty="0">
                <a:solidFill>
                  <a:srgbClr val="C00000"/>
                </a:solidFill>
                <a:latin typeface="Times New Roman" panose="02020603050405020304" pitchFamily="18" charset="0"/>
                <a:cs typeface="Times New Roman" panose="02020603050405020304" pitchFamily="18" charset="0"/>
              </a:rPr>
              <a:t>Blood flow through the vasa recta is slow</a:t>
            </a:r>
            <a:r>
              <a:rPr lang="en-US" sz="1800" b="1" dirty="0">
                <a:latin typeface="Times New Roman" panose="02020603050405020304" pitchFamily="18" charset="0"/>
                <a:cs typeface="Times New Roman" panose="02020603050405020304" pitchFamily="18" charset="0"/>
              </a:rPr>
              <a:t>, and solutes and water can move in and out, allowing for efficient countercurrent exchange.</a:t>
            </a:r>
          </a:p>
          <a:p>
            <a:pPr>
              <a:lnSpc>
                <a:spcPct val="150000"/>
              </a:lnSpc>
            </a:pP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7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9" name="Rectangle 8"/>
          <p:cNvSpPr/>
          <p:nvPr/>
        </p:nvSpPr>
        <p:spPr>
          <a:xfrm>
            <a:off x="266874" y="1775303"/>
            <a:ext cx="9524652" cy="5829481"/>
          </a:xfrm>
          <a:prstGeom prst="rect">
            <a:avLst/>
          </a:prstGeom>
        </p:spPr>
        <p:txBody>
          <a:bodyPr wrap="square">
            <a:spAutoFit/>
          </a:bodyPr>
          <a:lstStyle/>
          <a:p>
            <a:pPr lvl="0" algn="just">
              <a:lnSpc>
                <a:spcPct val="150000"/>
              </a:lnSpc>
              <a:buClr>
                <a:srgbClr val="000000"/>
              </a:buClr>
              <a:buSzPts val="1000"/>
              <a:tabLst>
                <a:tab pos="48895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1-Describe the main </a:t>
            </a:r>
            <a:r>
              <a:rPr lang="en-US" sz="2800" dirty="0">
                <a:solidFill>
                  <a:srgbClr val="C00000"/>
                </a:solidFill>
                <a:latin typeface="Arial" panose="020B0604020202020204" pitchFamily="34" charset="0"/>
                <a:ea typeface="Calibri" panose="020F0502020204030204" pitchFamily="34" charset="0"/>
                <a:cs typeface="Arial" panose="020B0604020202020204" pitchFamily="34" charset="0"/>
              </a:rPr>
              <a:t>fluid compartments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of the body</a:t>
            </a:r>
            <a:endParaRPr lang="en-US" sz="2800" dirty="0">
              <a:latin typeface="Arial" panose="020B0604020202020204" pitchFamily="34" charset="0"/>
              <a:ea typeface="Calibri" panose="020F0502020204030204" pitchFamily="34" charset="0"/>
            </a:endParaRPr>
          </a:p>
          <a:p>
            <a:pPr marR="0" lvl="0" algn="just">
              <a:lnSpc>
                <a:spcPct val="150000"/>
              </a:lnSpc>
              <a:spcBef>
                <a:spcPts val="0"/>
              </a:spcBef>
              <a:spcAft>
                <a:spcPts val="0"/>
              </a:spcAft>
              <a:buClr>
                <a:srgbClr val="000000"/>
              </a:buClr>
              <a:buSzPts val="1000"/>
              <a:tabLst>
                <a:tab pos="48895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2-List the </a:t>
            </a:r>
            <a:r>
              <a:rPr lang="en-US" sz="2800" dirty="0">
                <a:solidFill>
                  <a:srgbClr val="C00000"/>
                </a:solidFill>
                <a:latin typeface="Arial" panose="020B0604020202020204" pitchFamily="34" charset="0"/>
                <a:ea typeface="Calibri" panose="020F0502020204030204" pitchFamily="34" charset="0"/>
                <a:cs typeface="Arial" panose="020B0604020202020204" pitchFamily="34" charset="0"/>
              </a:rPr>
              <a:t>normal volumes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of each fluid compartment in adults</a:t>
            </a:r>
            <a:endParaRPr lang="en-US" sz="2800" dirty="0">
              <a:latin typeface="Arial" panose="020B0604020202020204" pitchFamily="34" charset="0"/>
              <a:ea typeface="Calibri" panose="020F0502020204030204" pitchFamily="34" charset="0"/>
            </a:endParaRPr>
          </a:p>
          <a:p>
            <a:pPr marR="0" lvl="0" algn="just">
              <a:lnSpc>
                <a:spcPct val="150000"/>
              </a:lnSpc>
              <a:spcBef>
                <a:spcPts val="0"/>
              </a:spcBef>
              <a:spcAft>
                <a:spcPts val="0"/>
              </a:spcAft>
              <a:buClr>
                <a:srgbClr val="000000"/>
              </a:buClr>
              <a:buSzPts val="1000"/>
              <a:tabLst>
                <a:tab pos="48895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3-Describe the </a:t>
            </a:r>
            <a:r>
              <a:rPr lang="en-US" sz="2800" dirty="0">
                <a:solidFill>
                  <a:srgbClr val="C00000"/>
                </a:solidFill>
                <a:latin typeface="Arial" panose="020B0604020202020204" pitchFamily="34" charset="0"/>
                <a:ea typeface="Calibri" panose="020F0502020204030204" pitchFamily="34" charset="0"/>
                <a:cs typeface="Arial" panose="020B0604020202020204" pitchFamily="34" charset="0"/>
              </a:rPr>
              <a:t>electrolyte composition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of each fluid compartment</a:t>
            </a:r>
            <a:endParaRPr lang="en-US" sz="2800" dirty="0">
              <a:latin typeface="Arial" panose="020B0604020202020204" pitchFamily="34" charset="0"/>
              <a:ea typeface="Calibri" panose="020F0502020204030204" pitchFamily="34" charset="0"/>
            </a:endParaRPr>
          </a:p>
          <a:p>
            <a:pPr marR="0" lvl="0" algn="just">
              <a:lnSpc>
                <a:spcPct val="150000"/>
              </a:lnSpc>
              <a:spcBef>
                <a:spcPts val="0"/>
              </a:spcBef>
              <a:spcAft>
                <a:spcPts val="0"/>
              </a:spcAft>
              <a:buClr>
                <a:srgbClr val="000000"/>
              </a:buClr>
              <a:buSzPts val="1000"/>
              <a:tabLst>
                <a:tab pos="48895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4-Explain the processes by which electrolytes and water move between body fluid compartments</a:t>
            </a:r>
            <a:endParaRPr lang="en-US" sz="2800" dirty="0">
              <a:latin typeface="Arial" panose="020B0604020202020204" pitchFamily="34" charset="0"/>
              <a:ea typeface="Calibri" panose="020F0502020204030204" pitchFamily="34" charset="0"/>
            </a:endParaRPr>
          </a:p>
          <a:p>
            <a:pPr marR="0" lvl="0" algn="just">
              <a:lnSpc>
                <a:spcPct val="150000"/>
              </a:lnSpc>
              <a:spcBef>
                <a:spcPts val="0"/>
              </a:spcBef>
              <a:spcAft>
                <a:spcPts val="0"/>
              </a:spcAft>
              <a:buClr>
                <a:srgbClr val="000000"/>
              </a:buClr>
              <a:buSzPts val="1000"/>
              <a:tabLst>
                <a:tab pos="488950" algn="l"/>
              </a:tabLs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5-Explain the </a:t>
            </a:r>
            <a:r>
              <a:rPr lang="en-US" sz="2800" dirty="0">
                <a:solidFill>
                  <a:srgbClr val="C00000"/>
                </a:solidFill>
                <a:latin typeface="Arial" panose="020B0604020202020204" pitchFamily="34" charset="0"/>
                <a:ea typeface="Calibri" panose="020F0502020204030204" pitchFamily="34" charset="0"/>
                <a:cs typeface="Arial" panose="020B0604020202020204" pitchFamily="34" charset="0"/>
              </a:rPr>
              <a:t>renal mechanisms </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for the regulation of extracellular fluid volume and composition</a:t>
            </a:r>
            <a:endParaRPr lang="en-US" sz="2800" dirty="0">
              <a:latin typeface="Arial" panose="020B0604020202020204" pitchFamily="34" charset="0"/>
              <a:ea typeface="Calibri" panose="020F0502020204030204" pitchFamily="34" charset="0"/>
            </a:endParaRPr>
          </a:p>
        </p:txBody>
      </p:sp>
      <p:pic>
        <p:nvPicPr>
          <p:cNvPr id="10" name="Picture 9"/>
          <p:cNvPicPr>
            <a:picLocks noChangeAspect="1"/>
          </p:cNvPicPr>
          <p:nvPr/>
        </p:nvPicPr>
        <p:blipFill>
          <a:blip r:embed="rId3"/>
          <a:stretch>
            <a:fillRect/>
          </a:stretch>
        </p:blipFill>
        <p:spPr>
          <a:xfrm>
            <a:off x="9388491" y="7117884"/>
            <a:ext cx="634039" cy="615749"/>
          </a:xfrm>
          <a:prstGeom prst="rect">
            <a:avLst/>
          </a:prstGeom>
        </p:spPr>
      </p:pic>
      <p:sp>
        <p:nvSpPr>
          <p:cNvPr id="2" name="TextBox 1">
            <a:extLst>
              <a:ext uri="{FF2B5EF4-FFF2-40B4-BE49-F238E27FC236}">
                <a16:creationId xmlns:a16="http://schemas.microsoft.com/office/drawing/2014/main" id="{2538FAC7-445F-42E1-BCB2-5794106562D7}"/>
              </a:ext>
            </a:extLst>
          </p:cNvPr>
          <p:cNvSpPr txBox="1"/>
          <p:nvPr/>
        </p:nvSpPr>
        <p:spPr>
          <a:xfrm>
            <a:off x="762000" y="1219200"/>
            <a:ext cx="3505200" cy="584775"/>
          </a:xfrm>
          <a:prstGeom prst="rect">
            <a:avLst/>
          </a:prstGeom>
          <a:noFill/>
        </p:spPr>
        <p:txBody>
          <a:bodyPr wrap="square" rtlCol="0">
            <a:spAutoFit/>
          </a:bodyPr>
          <a:lstStyle/>
          <a:p>
            <a:r>
              <a:rPr lang="en-US" sz="3200" b="1" dirty="0">
                <a:solidFill>
                  <a:srgbClr val="C00000"/>
                </a:solidFill>
              </a:rPr>
              <a:t>Learning objectives</a:t>
            </a:r>
          </a:p>
        </p:txBody>
      </p:sp>
    </p:spTree>
    <p:extLst>
      <p:ext uri="{BB962C8B-B14F-4D97-AF65-F5344CB8AC3E}">
        <p14:creationId xmlns:p14="http://schemas.microsoft.com/office/powerpoint/2010/main" val="72063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228600" y="1197247"/>
            <a:ext cx="8518985" cy="523220"/>
          </a:xfrm>
          <a:prstGeom prst="rect">
            <a:avLst/>
          </a:prstGeom>
        </p:spPr>
        <p:txBody>
          <a:bodyPr wrap="square">
            <a:spAutoFit/>
          </a:bodyPr>
          <a:lstStyle/>
          <a:p>
            <a:pPr algn="ctr" rtl="0" eaLnBrk="1" hangingPunct="1"/>
            <a:r>
              <a:rPr lang="en-US" altLang="ar-IQ" sz="2800" b="1" dirty="0">
                <a:solidFill>
                  <a:srgbClr val="00B0F0"/>
                </a:solidFill>
              </a:rPr>
              <a:t>Counter current mechanism</a:t>
            </a: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3"/>
          <a:stretch>
            <a:fillRect/>
          </a:stretch>
        </p:blipFill>
        <p:spPr>
          <a:xfrm>
            <a:off x="9318024" y="7086600"/>
            <a:ext cx="628702" cy="610909"/>
          </a:xfrm>
          <a:prstGeom prst="rect">
            <a:avLst/>
          </a:prstGeom>
        </p:spPr>
      </p:pic>
      <p:pic>
        <p:nvPicPr>
          <p:cNvPr id="14" name="Content Placeholder 1">
            <a:extLst>
              <a:ext uri="{FF2B5EF4-FFF2-40B4-BE49-F238E27FC236}">
                <a16:creationId xmlns:a16="http://schemas.microsoft.com/office/drawing/2014/main" id="{A52A15D7-599A-49CF-9AAB-88E3AD4AFBC5}"/>
              </a:ext>
            </a:extLst>
          </p:cNvPr>
          <p:cNvPicPr>
            <a:picLocks noChangeAspect="1"/>
          </p:cNvPicPr>
          <p:nvPr/>
        </p:nvPicPr>
        <p:blipFill rotWithShape="1">
          <a:blip r:embed="rId4"/>
          <a:srcRect t="1628"/>
          <a:stretch/>
        </p:blipFill>
        <p:spPr>
          <a:xfrm>
            <a:off x="493560" y="1852972"/>
            <a:ext cx="9071280" cy="5231753"/>
          </a:xfrm>
          <a:prstGeom prst="rect">
            <a:avLst/>
          </a:prstGeom>
        </p:spPr>
      </p:pic>
    </p:spTree>
    <p:extLst>
      <p:ext uri="{BB962C8B-B14F-4D97-AF65-F5344CB8AC3E}">
        <p14:creationId xmlns:p14="http://schemas.microsoft.com/office/powerpoint/2010/main" val="240184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428197" y="1073718"/>
            <a:ext cx="8518985" cy="523220"/>
          </a:xfrm>
          <a:prstGeom prst="rect">
            <a:avLst/>
          </a:prstGeom>
        </p:spPr>
        <p:txBody>
          <a:bodyPr wrap="square">
            <a:spAutoFit/>
          </a:bodyPr>
          <a:lstStyle/>
          <a:p>
            <a:r>
              <a:rPr lang="en-US" sz="2800" b="1" dirty="0">
                <a:solidFill>
                  <a:srgbClr val="C00000"/>
                </a:solidFill>
              </a:rPr>
              <a:t>Vasopressin  dependent water reabsorption</a:t>
            </a: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3"/>
          <a:stretch>
            <a:fillRect/>
          </a:stretch>
        </p:blipFill>
        <p:spPr>
          <a:xfrm>
            <a:off x="9318024" y="7086600"/>
            <a:ext cx="628702" cy="610909"/>
          </a:xfrm>
          <a:prstGeom prst="rect">
            <a:avLst/>
          </a:prstGeom>
        </p:spPr>
      </p:pic>
      <p:pic>
        <p:nvPicPr>
          <p:cNvPr id="3074" name="Picture 2" descr="CIS. 9. (ADH) controls the Assertion : Antidiuretic hormone (ADH). amount  of water in the urine. Reason : ADH determines the permeability of  collecting duct to water.">
            <a:extLst>
              <a:ext uri="{FF2B5EF4-FFF2-40B4-BE49-F238E27FC236}">
                <a16:creationId xmlns:a16="http://schemas.microsoft.com/office/drawing/2014/main" id="{79D8DC04-9872-4EB8-B02D-5CAAF3262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43" y="1881927"/>
            <a:ext cx="6019800" cy="54930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BB80501-5737-4206-BBF8-07D1D6EE07BD}"/>
              </a:ext>
            </a:extLst>
          </p:cNvPr>
          <p:cNvSpPr txBox="1"/>
          <p:nvPr/>
        </p:nvSpPr>
        <p:spPr>
          <a:xfrm>
            <a:off x="6465580" y="2537050"/>
            <a:ext cx="3364219" cy="3785652"/>
          </a:xfrm>
          <a:prstGeom prst="rect">
            <a:avLst/>
          </a:prstGeom>
          <a:noFill/>
        </p:spPr>
        <p:txBody>
          <a:bodyPr wrap="square">
            <a:spAutoFit/>
          </a:bodyPr>
          <a:lstStyle/>
          <a:p>
            <a:pPr algn="l" rtl="0" eaLnBrk="1" hangingPunct="1"/>
            <a:r>
              <a:rPr lang="en-US" altLang="ar-IQ" sz="2400" dirty="0"/>
              <a:t>in this condition of maximum antidiuresis the  urine osmolality may reach </a:t>
            </a:r>
            <a:r>
              <a:rPr lang="en-US" altLang="ar-IQ" sz="2400" dirty="0">
                <a:solidFill>
                  <a:srgbClr val="990033"/>
                </a:solidFill>
              </a:rPr>
              <a:t>1400 </a:t>
            </a:r>
            <a:r>
              <a:rPr lang="en-US" altLang="ar-IQ" sz="2400" dirty="0" err="1">
                <a:solidFill>
                  <a:srgbClr val="990033"/>
                </a:solidFill>
              </a:rPr>
              <a:t>mosm</a:t>
            </a:r>
            <a:r>
              <a:rPr lang="en-US" altLang="ar-IQ" sz="2400" dirty="0">
                <a:solidFill>
                  <a:srgbClr val="990033"/>
                </a:solidFill>
              </a:rPr>
              <a:t> /l</a:t>
            </a:r>
            <a:r>
              <a:rPr lang="en-US" altLang="ar-IQ" sz="2400" dirty="0"/>
              <a:t> </a:t>
            </a:r>
          </a:p>
          <a:p>
            <a:pPr algn="l" rtl="0" eaLnBrk="1" hangingPunct="1"/>
            <a:r>
              <a:rPr lang="en-US" altLang="ar-IQ" sz="2400" dirty="0"/>
              <a:t>(5 times plasma osmolality) and about 99.7% of filtered water will be reabsorbed and only 0.3% will be excreted in urine. </a:t>
            </a:r>
          </a:p>
        </p:txBody>
      </p:sp>
    </p:spTree>
    <p:extLst>
      <p:ext uri="{BB962C8B-B14F-4D97-AF65-F5344CB8AC3E}">
        <p14:creationId xmlns:p14="http://schemas.microsoft.com/office/powerpoint/2010/main" val="391800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428197" y="1073718"/>
            <a:ext cx="8518985" cy="523220"/>
          </a:xfrm>
          <a:prstGeom prst="rect">
            <a:avLst/>
          </a:prstGeom>
        </p:spPr>
        <p:txBody>
          <a:bodyPr wrap="square">
            <a:spAutoFit/>
          </a:bodyPr>
          <a:lstStyle/>
          <a:p>
            <a:r>
              <a:rPr lang="en-US" sz="2800" b="1" dirty="0">
                <a:solidFill>
                  <a:srgbClr val="C00000"/>
                </a:solidFill>
              </a:rPr>
              <a:t>Vasopressin  dependent water reabsorption</a:t>
            </a: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3"/>
          <a:stretch>
            <a:fillRect/>
          </a:stretch>
        </p:blipFill>
        <p:spPr>
          <a:xfrm>
            <a:off x="9318024" y="7086600"/>
            <a:ext cx="628702" cy="610909"/>
          </a:xfrm>
          <a:prstGeom prst="rect">
            <a:avLst/>
          </a:prstGeom>
        </p:spPr>
      </p:pic>
      <p:sp>
        <p:nvSpPr>
          <p:cNvPr id="3" name="TextBox 2">
            <a:extLst>
              <a:ext uri="{FF2B5EF4-FFF2-40B4-BE49-F238E27FC236}">
                <a16:creationId xmlns:a16="http://schemas.microsoft.com/office/drawing/2014/main" id="{4598B881-A84F-4B0C-905C-4B57C3CCE0F2}"/>
              </a:ext>
            </a:extLst>
          </p:cNvPr>
          <p:cNvSpPr txBox="1"/>
          <p:nvPr/>
        </p:nvSpPr>
        <p:spPr>
          <a:xfrm>
            <a:off x="428196" y="1658781"/>
            <a:ext cx="9401603" cy="4401205"/>
          </a:xfrm>
          <a:prstGeom prst="rect">
            <a:avLst/>
          </a:prstGeom>
          <a:noFill/>
        </p:spPr>
        <p:txBody>
          <a:bodyPr wrap="square" rtlCol="0">
            <a:spAutoFit/>
          </a:bodyPr>
          <a:lstStyle/>
          <a:p>
            <a:pPr algn="just" rtl="0" eaLnBrk="1" hangingPunct="1"/>
            <a:r>
              <a:rPr lang="en-US" sz="2800" b="1" dirty="0">
                <a:solidFill>
                  <a:srgbClr val="C00000"/>
                </a:solidFill>
              </a:rPr>
              <a:t>B- </a:t>
            </a:r>
            <a:r>
              <a:rPr lang="en-US" altLang="ar-IQ" sz="2800" b="1" i="1" u="sng" dirty="0">
                <a:solidFill>
                  <a:srgbClr val="C00000"/>
                </a:solidFill>
              </a:rPr>
              <a:t>When ADH is absent (as in </a:t>
            </a:r>
            <a:r>
              <a:rPr lang="en-US" altLang="ar-IQ" sz="2800" b="1" i="1" u="sng" dirty="0" err="1">
                <a:solidFill>
                  <a:srgbClr val="C00000"/>
                </a:solidFill>
              </a:rPr>
              <a:t>diabetus</a:t>
            </a:r>
            <a:r>
              <a:rPr lang="en-US" altLang="ar-IQ" sz="2800" b="1" i="1" u="sng" dirty="0">
                <a:solidFill>
                  <a:srgbClr val="C00000"/>
                </a:solidFill>
              </a:rPr>
              <a:t> insipidus)</a:t>
            </a:r>
          </a:p>
          <a:p>
            <a:pPr algn="just" rtl="0" eaLnBrk="1" hangingPunct="1"/>
            <a:r>
              <a:rPr lang="en-US" altLang="ar-IQ" sz="2800" dirty="0"/>
              <a:t>     </a:t>
            </a:r>
          </a:p>
          <a:p>
            <a:pPr algn="just" rtl="0" eaLnBrk="1" hangingPunct="1"/>
            <a:r>
              <a:rPr lang="en-US" altLang="ar-IQ" sz="2800" dirty="0"/>
              <a:t>    The collecting duct epithelium will become relatively impermeable to water, and filtrate will remain </a:t>
            </a:r>
            <a:r>
              <a:rPr lang="en-US" altLang="ar-IQ" sz="2800" dirty="0">
                <a:solidFill>
                  <a:srgbClr val="C00000"/>
                </a:solidFill>
              </a:rPr>
              <a:t>hypotonic </a:t>
            </a:r>
            <a:r>
              <a:rPr lang="en-US" altLang="ar-IQ" sz="2800" dirty="0"/>
              <a:t>and only about 2% of filtered water will reabsorbed along with salts reabsorption</a:t>
            </a:r>
          </a:p>
          <a:p>
            <a:pPr algn="just" rtl="0" eaLnBrk="1" hangingPunct="1"/>
            <a:r>
              <a:rPr lang="en-US" altLang="ar-IQ" sz="2800" dirty="0"/>
              <a:t>so in absence of ADH the urine osmolality  </a:t>
            </a:r>
            <a:r>
              <a:rPr lang="en-US" altLang="ar-IQ" sz="2800" dirty="0">
                <a:solidFill>
                  <a:srgbClr val="990033"/>
                </a:solidFill>
              </a:rPr>
              <a:t>→ </a:t>
            </a:r>
            <a:r>
              <a:rPr lang="en-US" altLang="ar-IQ" sz="2800" dirty="0">
                <a:solidFill>
                  <a:srgbClr val="C00000"/>
                </a:solidFill>
              </a:rPr>
              <a:t>30 </a:t>
            </a:r>
            <a:r>
              <a:rPr lang="en-US" altLang="ar-IQ" sz="2800" dirty="0" err="1">
                <a:solidFill>
                  <a:srgbClr val="C00000"/>
                </a:solidFill>
              </a:rPr>
              <a:t>mosm</a:t>
            </a:r>
            <a:r>
              <a:rPr lang="en-US" altLang="ar-IQ" sz="2800" dirty="0">
                <a:solidFill>
                  <a:srgbClr val="C00000"/>
                </a:solidFill>
              </a:rPr>
              <a:t>/l </a:t>
            </a:r>
            <a:r>
              <a:rPr lang="en-US" altLang="ar-IQ" sz="2800" dirty="0"/>
              <a:t>and about 13% of filtered water may be lost in urine and the </a:t>
            </a:r>
            <a:r>
              <a:rPr lang="en-US" altLang="ar-IQ" sz="2800" b="1" dirty="0">
                <a:solidFill>
                  <a:srgbClr val="C00000"/>
                </a:solidFill>
              </a:rPr>
              <a:t>urine volume be more than 20 L/day. </a:t>
            </a:r>
          </a:p>
          <a:p>
            <a:endParaRPr lang="en-US" sz="2800" dirty="0"/>
          </a:p>
        </p:txBody>
      </p:sp>
    </p:spTree>
    <p:extLst>
      <p:ext uri="{BB962C8B-B14F-4D97-AF65-F5344CB8AC3E}">
        <p14:creationId xmlns:p14="http://schemas.microsoft.com/office/powerpoint/2010/main" val="320797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7A9263B4-5091-40CC-AE22-FDFE27556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1" t="1215" r="2046" b="5951"/>
          <a:stretch>
            <a:fillRect/>
          </a:stretch>
        </p:blipFill>
        <p:spPr bwMode="auto">
          <a:xfrm>
            <a:off x="2895601" y="1445554"/>
            <a:ext cx="6872156" cy="64065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a:extLst>
              <a:ext uri="{FF2B5EF4-FFF2-40B4-BE49-F238E27FC236}">
                <a16:creationId xmlns:a16="http://schemas.microsoft.com/office/drawing/2014/main" id="{84496021-861C-4029-9D70-B991E9BD5FFE}"/>
              </a:ext>
            </a:extLst>
          </p:cNvPr>
          <p:cNvSpPr txBox="1">
            <a:spLocks noChangeArrowheads="1"/>
          </p:cNvSpPr>
          <p:nvPr/>
        </p:nvSpPr>
        <p:spPr bwMode="auto">
          <a:xfrm>
            <a:off x="396349" y="1741781"/>
            <a:ext cx="2437210" cy="5424562"/>
          </a:xfrm>
          <a:prstGeom prst="rect">
            <a:avLst/>
          </a:prstGeom>
          <a:noFill/>
          <a:ln>
            <a:noFill/>
          </a:ln>
          <a:effectLst>
            <a:outerShdw dist="28398" dir="3806097" algn="ctr" rotWithShape="0">
              <a:srgbClr val="006666"/>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nchor="b">
            <a:spAutoFit/>
          </a:bodyPr>
          <a:lstStyle>
            <a:lvl1pPr>
              <a:spcBef>
                <a:spcPct val="0"/>
              </a:spcBef>
              <a:tabLst>
                <a:tab pos="4686300" algn="l"/>
              </a:tabLst>
              <a:defRPr>
                <a:solidFill>
                  <a:schemeClr val="tx1"/>
                </a:solidFill>
                <a:latin typeface="Arial" panose="020B0604020202020204" pitchFamily="34" charset="0"/>
              </a:defRPr>
            </a:lvl1pPr>
            <a:lvl2pPr>
              <a:spcBef>
                <a:spcPct val="0"/>
              </a:spcBef>
              <a:tabLst>
                <a:tab pos="4686300" algn="l"/>
              </a:tabLst>
              <a:defRPr>
                <a:solidFill>
                  <a:schemeClr val="tx1"/>
                </a:solidFill>
                <a:latin typeface="Arial" panose="020B0604020202020204" pitchFamily="34" charset="0"/>
              </a:defRPr>
            </a:lvl2pPr>
            <a:lvl3pPr>
              <a:spcBef>
                <a:spcPct val="0"/>
              </a:spcBef>
              <a:tabLst>
                <a:tab pos="4686300" algn="l"/>
              </a:tabLst>
              <a:defRPr>
                <a:solidFill>
                  <a:schemeClr val="tx1"/>
                </a:solidFill>
                <a:latin typeface="Arial" panose="020B0604020202020204" pitchFamily="34" charset="0"/>
              </a:defRPr>
            </a:lvl3pPr>
            <a:lvl4pPr>
              <a:spcBef>
                <a:spcPct val="0"/>
              </a:spcBef>
              <a:tabLst>
                <a:tab pos="4686300" algn="l"/>
              </a:tabLst>
              <a:defRPr>
                <a:solidFill>
                  <a:schemeClr val="tx1"/>
                </a:solidFill>
                <a:latin typeface="Arial" panose="020B0604020202020204" pitchFamily="34" charset="0"/>
              </a:defRPr>
            </a:lvl4pPr>
            <a:lvl5pPr>
              <a:spcBef>
                <a:spcPct val="0"/>
              </a:spcBef>
              <a:tabLst>
                <a:tab pos="4686300" algn="l"/>
              </a:tabLst>
              <a:defRPr>
                <a:solidFill>
                  <a:schemeClr val="tx1"/>
                </a:solidFill>
                <a:latin typeface="Arial" panose="020B0604020202020204" pitchFamily="34" charset="0"/>
              </a:defRPr>
            </a:lvl5pPr>
            <a:lvl6pPr algn="l" rtl="0" fontAlgn="base">
              <a:spcBef>
                <a:spcPct val="0"/>
              </a:spcBef>
              <a:spcAft>
                <a:spcPct val="0"/>
              </a:spcAft>
              <a:tabLst>
                <a:tab pos="4686300" algn="l"/>
              </a:tabLst>
              <a:defRPr>
                <a:solidFill>
                  <a:schemeClr val="tx1"/>
                </a:solidFill>
                <a:latin typeface="Arial" panose="020B0604020202020204" pitchFamily="34" charset="0"/>
              </a:defRPr>
            </a:lvl6pPr>
            <a:lvl7pPr algn="l" rtl="0" fontAlgn="base">
              <a:spcBef>
                <a:spcPct val="0"/>
              </a:spcBef>
              <a:spcAft>
                <a:spcPct val="0"/>
              </a:spcAft>
              <a:tabLst>
                <a:tab pos="4686300" algn="l"/>
              </a:tabLst>
              <a:defRPr>
                <a:solidFill>
                  <a:schemeClr val="tx1"/>
                </a:solidFill>
                <a:latin typeface="Arial" panose="020B0604020202020204" pitchFamily="34" charset="0"/>
              </a:defRPr>
            </a:lvl7pPr>
            <a:lvl8pPr algn="l" rtl="0" fontAlgn="base">
              <a:spcBef>
                <a:spcPct val="0"/>
              </a:spcBef>
              <a:spcAft>
                <a:spcPct val="0"/>
              </a:spcAft>
              <a:tabLst>
                <a:tab pos="4686300" algn="l"/>
              </a:tabLst>
              <a:defRPr>
                <a:solidFill>
                  <a:schemeClr val="tx1"/>
                </a:solidFill>
                <a:latin typeface="Arial" panose="020B0604020202020204" pitchFamily="34" charset="0"/>
              </a:defRPr>
            </a:lvl8pPr>
            <a:lvl9pPr algn="l" rtl="0" fontAlgn="base">
              <a:spcBef>
                <a:spcPct val="0"/>
              </a:spcBef>
              <a:spcAft>
                <a:spcPct val="0"/>
              </a:spcAft>
              <a:tabLst>
                <a:tab pos="4686300" algn="l"/>
              </a:tabLst>
              <a:defRPr>
                <a:solidFill>
                  <a:schemeClr val="tx1"/>
                </a:solidFill>
                <a:latin typeface="Arial" panose="020B0604020202020204" pitchFamily="34" charset="0"/>
              </a:defRPr>
            </a:lvl9pPr>
          </a:lstStyle>
          <a:p>
            <a:pPr algn="l" rtl="0">
              <a:spcBef>
                <a:spcPct val="50000"/>
              </a:spcBef>
              <a:buClrTx/>
              <a:buFontTx/>
              <a:buNone/>
            </a:pP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stimuli</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control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vasopressin</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potent</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blood</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osmolarity</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above</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280mOsM.</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higher</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osmolarity</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more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vasopressin</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released</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posterior </a:t>
            </a:r>
            <a:r>
              <a:rPr lang="es-MX" altLang="ar-IQ" sz="231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pituitary</a:t>
            </a:r>
            <a:r>
              <a:rPr lang="es-MX" altLang="ar-IQ" sz="231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Osmoreceptors</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also</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trigger</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thrist</a:t>
            </a:r>
            <a:r>
              <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 centers in </a:t>
            </a:r>
            <a:r>
              <a:rPr lang="es-MX" altLang="ar-IQ" sz="2310" dirty="0" err="1">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rPr>
              <a:t>hypothalamus</a:t>
            </a:r>
            <a:endParaRPr lang="es-MX" altLang="ar-IQ" sz="2310" dirty="0">
              <a:effectLst>
                <a:outerShdw blurRad="38100" dist="38100" dir="2700000" algn="tl">
                  <a:srgbClr val="000000">
                    <a:alpha val="43137"/>
                  </a:srgbClr>
                </a:outerShdw>
              </a:effectLst>
              <a:highlight>
                <a:srgbClr val="FFFF00"/>
              </a:highlight>
              <a:latin typeface="Calibri" panose="020F0502020204030204" pitchFamily="34" charset="0"/>
              <a:cs typeface="Calibri" panose="020F0502020204030204" pitchFamily="34" charset="0"/>
            </a:endParaRPr>
          </a:p>
        </p:txBody>
      </p:sp>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428197" y="1073718"/>
            <a:ext cx="8518985" cy="523220"/>
          </a:xfrm>
          <a:prstGeom prst="rect">
            <a:avLst/>
          </a:prstGeom>
        </p:spPr>
        <p:txBody>
          <a:bodyPr wrap="square">
            <a:spAutoFit/>
          </a:bodyPr>
          <a:lstStyle/>
          <a:p>
            <a:r>
              <a:rPr lang="en-US" sz="2800" b="1" dirty="0">
                <a:solidFill>
                  <a:srgbClr val="C00000"/>
                </a:solidFill>
              </a:rPr>
              <a:t>Vasopressin  dependent water reabsorption</a:t>
            </a: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5"/>
          <a:stretch>
            <a:fillRect/>
          </a:stretch>
        </p:blipFill>
        <p:spPr>
          <a:xfrm>
            <a:off x="9318024" y="7086600"/>
            <a:ext cx="628702" cy="610909"/>
          </a:xfrm>
          <a:prstGeom prst="rect">
            <a:avLst/>
          </a:prstGeom>
        </p:spPr>
      </p:pic>
      <p:sp>
        <p:nvSpPr>
          <p:cNvPr id="3" name="Rectangle: Rounded Corners 2">
            <a:extLst>
              <a:ext uri="{FF2B5EF4-FFF2-40B4-BE49-F238E27FC236}">
                <a16:creationId xmlns:a16="http://schemas.microsoft.com/office/drawing/2014/main" id="{2BA5903A-CC4A-4E66-B57E-B33BD62B21A2}"/>
              </a:ext>
            </a:extLst>
          </p:cNvPr>
          <p:cNvSpPr/>
          <p:nvPr/>
        </p:nvSpPr>
        <p:spPr>
          <a:xfrm>
            <a:off x="5224271" y="6404062"/>
            <a:ext cx="2243329" cy="52322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5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3EAD95-CC52-41F8-BA29-8A22AC616E28}"/>
              </a:ext>
            </a:extLst>
          </p:cNvPr>
          <p:cNvPicPr>
            <a:picLocks noChangeAspect="1"/>
          </p:cNvPicPr>
          <p:nvPr/>
        </p:nvPicPr>
        <p:blipFill rotWithShape="1">
          <a:blip r:embed="rId3"/>
          <a:srcRect t="9856"/>
          <a:stretch/>
        </p:blipFill>
        <p:spPr>
          <a:xfrm>
            <a:off x="0" y="1911196"/>
            <a:ext cx="10058400" cy="5646609"/>
          </a:xfrm>
          <a:prstGeom prst="rect">
            <a:avLst/>
          </a:prstGeom>
        </p:spPr>
      </p:pic>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marL="0" marR="0" lvl="0" indent="0" algn="ctr" defTabSz="914400" rtl="0" eaLnBrk="1" fontAlgn="auto" latinLnBrk="0" hangingPunct="1">
              <a:lnSpc>
                <a:spcPts val="1850"/>
              </a:lnSpc>
              <a:spcBef>
                <a:spcPts val="9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University of</a:t>
            </a:r>
            <a:r>
              <a:rPr kumimoji="0" sz="1600" b="0" i="0" u="none" strike="noStrike" kern="1200" cap="none" spc="-2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Basrah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a:p>
            <a:pPr marL="0" marR="0" lvl="0" indent="0" algn="ctr" defTabSz="914400" rtl="0" eaLnBrk="1" fontAlgn="auto" latinLnBrk="0" hangingPunct="1">
              <a:lnSpc>
                <a:spcPts val="1850"/>
              </a:lnSpc>
              <a:spcBef>
                <a:spcPts val="0"/>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Al-Zahraa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Medical</a:t>
            </a:r>
            <a:r>
              <a:rPr kumimoji="0" sz="1600" b="0" i="0" u="none" strike="noStrike" kern="1200" cap="none" spc="-70"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College</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6" name="object 6"/>
          <p:cNvSpPr/>
          <p:nvPr/>
        </p:nvSpPr>
        <p:spPr>
          <a:xfrm>
            <a:off x="4423997" y="46928"/>
            <a:ext cx="800274" cy="71065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lvl="0" indent="-215265" algn="l" defTabSz="914400" rtl="0" eaLnBrk="1" fontAlgn="auto" latinLnBrk="0" hangingPunct="1">
              <a:lnSpc>
                <a:spcPts val="1760"/>
              </a:lnSpc>
              <a:spcBef>
                <a:spcPts val="285"/>
              </a:spcBef>
              <a:spcAft>
                <a:spcPts val="0"/>
              </a:spcAft>
              <a:buClrTx/>
              <a:buSzTx/>
              <a:buFontTx/>
              <a:buNone/>
              <a:tabLst/>
              <a:defRPr/>
            </a:pPr>
            <a:r>
              <a:rPr kumimoji="0" sz="1600" b="0" i="0" u="none" strike="noStrike" kern="1200" cap="none" spc="-5" normalizeH="0" baseline="0" noProof="0" dirty="0">
                <a:ln>
                  <a:noFill/>
                </a:ln>
                <a:solidFill>
                  <a:srgbClr val="001F5F"/>
                </a:solidFill>
                <a:effectLst/>
                <a:uLnTx/>
                <a:uFillTx/>
                <a:latin typeface="Britannic Bold"/>
                <a:ea typeface="+mn-ea"/>
                <a:cs typeface="Britannic Bold"/>
              </a:rPr>
              <a:t>Ministry of </a:t>
            </a:r>
            <a:r>
              <a:rPr kumimoji="0" sz="1600" b="0" i="0" u="none" strike="noStrike" kern="1200" cap="none" spc="0" normalizeH="0" baseline="0" noProof="0" dirty="0">
                <a:ln>
                  <a:noFill/>
                </a:ln>
                <a:solidFill>
                  <a:srgbClr val="001F5F"/>
                </a:solidFill>
                <a:effectLst/>
                <a:uLnTx/>
                <a:uFillTx/>
                <a:latin typeface="Britannic Bold"/>
                <a:ea typeface="+mn-ea"/>
                <a:cs typeface="Britannic Bold"/>
              </a:rPr>
              <a:t>higher</a:t>
            </a:r>
            <a:r>
              <a:rPr kumimoji="0" sz="1600" b="0" i="0" u="none" strike="noStrike" kern="1200" cap="none" spc="-5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Education  </a:t>
            </a:r>
            <a:r>
              <a:rPr kumimoji="0" sz="1600" b="0" i="0" u="none" strike="noStrike" kern="1200" cap="none" spc="-10" normalizeH="0" baseline="0" noProof="0" dirty="0">
                <a:ln>
                  <a:noFill/>
                </a:ln>
                <a:solidFill>
                  <a:srgbClr val="001F5F"/>
                </a:solidFill>
                <a:effectLst/>
                <a:uLnTx/>
                <a:uFillTx/>
                <a:latin typeface="Britannic Bold"/>
                <a:ea typeface="+mn-ea"/>
                <a:cs typeface="Britannic Bold"/>
              </a:rPr>
              <a:t>and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Scientific</a:t>
            </a:r>
            <a:r>
              <a:rPr kumimoji="0" sz="1600" b="0" i="0" u="none" strike="noStrike" kern="1200" cap="none" spc="-15" normalizeH="0" baseline="0" noProof="0" dirty="0">
                <a:ln>
                  <a:noFill/>
                </a:ln>
                <a:solidFill>
                  <a:srgbClr val="001F5F"/>
                </a:solidFill>
                <a:effectLst/>
                <a:uLnTx/>
                <a:uFillTx/>
                <a:latin typeface="Britannic Bold"/>
                <a:ea typeface="+mn-ea"/>
                <a:cs typeface="Britannic Bold"/>
              </a:rPr>
              <a:t> </a:t>
            </a:r>
            <a:r>
              <a:rPr kumimoji="0" sz="1600" b="0" i="0" u="none" strike="noStrike" kern="1200" cap="none" spc="-5" normalizeH="0" baseline="0" noProof="0" dirty="0">
                <a:ln>
                  <a:noFill/>
                </a:ln>
                <a:solidFill>
                  <a:srgbClr val="001F5F"/>
                </a:solidFill>
                <a:effectLst/>
                <a:uLnTx/>
                <a:uFillTx/>
                <a:latin typeface="Britannic Bold"/>
                <a:ea typeface="+mn-ea"/>
                <a:cs typeface="Britannic Bold"/>
              </a:rPr>
              <a:t>Research</a:t>
            </a:r>
            <a:endParaRPr kumimoji="0" sz="1600" b="0" i="0" u="none" strike="noStrike" kern="1200" cap="none" spc="0" normalizeH="0" baseline="0" noProof="0">
              <a:ln>
                <a:noFill/>
              </a:ln>
              <a:solidFill>
                <a:prstClr val="black"/>
              </a:solidFill>
              <a:effectLst/>
              <a:uLnTx/>
              <a:uFillTx/>
              <a:latin typeface="Britannic Bold"/>
              <a:ea typeface="+mn-ea"/>
              <a:cs typeface="Britannic Bold"/>
            </a:endParaRPr>
          </a:p>
        </p:txBody>
      </p:sp>
      <p:sp>
        <p:nvSpPr>
          <p:cNvPr id="12" name="Rectangle 11"/>
          <p:cNvSpPr/>
          <p:nvPr/>
        </p:nvSpPr>
        <p:spPr>
          <a:xfrm>
            <a:off x="428197" y="1073718"/>
            <a:ext cx="8518985" cy="954107"/>
          </a:xfrm>
          <a:prstGeom prst="rect">
            <a:avLst/>
          </a:prstGeom>
        </p:spPr>
        <p:txBody>
          <a:bodyPr wrap="square">
            <a:spAutoFit/>
          </a:bodyPr>
          <a:lstStyle/>
          <a:p>
            <a:r>
              <a:rPr lang="en-US" sz="2800" b="1" dirty="0">
                <a:solidFill>
                  <a:srgbClr val="C00000"/>
                </a:solidFill>
              </a:rPr>
              <a:t>Hormones acting on kidney</a:t>
            </a:r>
          </a:p>
          <a:p>
            <a:endParaRPr lang="en-US" sz="2800" b="1" dirty="0">
              <a:solidFill>
                <a:srgbClr val="C00000"/>
              </a:solidFill>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LO5</a:t>
            </a:r>
          </a:p>
        </p:txBody>
      </p:sp>
      <p:pic>
        <p:nvPicPr>
          <p:cNvPr id="11" name="Picture 10"/>
          <p:cNvPicPr>
            <a:picLocks noChangeAspect="1"/>
          </p:cNvPicPr>
          <p:nvPr/>
        </p:nvPicPr>
        <p:blipFill>
          <a:blip r:embed="rId5"/>
          <a:stretch>
            <a:fillRect/>
          </a:stretch>
        </p:blipFill>
        <p:spPr>
          <a:xfrm>
            <a:off x="9318024" y="7086600"/>
            <a:ext cx="628702" cy="610909"/>
          </a:xfrm>
          <a:prstGeom prst="rect">
            <a:avLst/>
          </a:prstGeom>
        </p:spPr>
      </p:pic>
    </p:spTree>
    <p:extLst>
      <p:ext uri="{BB962C8B-B14F-4D97-AF65-F5344CB8AC3E}">
        <p14:creationId xmlns:p14="http://schemas.microsoft.com/office/powerpoint/2010/main" val="213074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982F9-A505-46EA-B66D-AEB9B2F2386E}"/>
              </a:ext>
            </a:extLst>
          </p:cNvPr>
          <p:cNvPicPr>
            <a:picLocks noChangeAspect="1"/>
          </p:cNvPicPr>
          <p:nvPr/>
        </p:nvPicPr>
        <p:blipFill>
          <a:blip r:embed="rId2"/>
          <a:stretch>
            <a:fillRect/>
          </a:stretch>
        </p:blipFill>
        <p:spPr>
          <a:xfrm>
            <a:off x="685800" y="762000"/>
            <a:ext cx="9006384" cy="6034278"/>
          </a:xfrm>
          <a:prstGeom prst="rect">
            <a:avLst/>
          </a:prstGeom>
        </p:spPr>
      </p:pic>
    </p:spTree>
    <p:extLst>
      <p:ext uri="{BB962C8B-B14F-4D97-AF65-F5344CB8AC3E}">
        <p14:creationId xmlns:p14="http://schemas.microsoft.com/office/powerpoint/2010/main" val="42096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64504" y="786070"/>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LO1</a:t>
            </a:r>
          </a:p>
        </p:txBody>
      </p:sp>
      <p:pic>
        <p:nvPicPr>
          <p:cNvPr id="10" name="Picture 9"/>
          <p:cNvPicPr>
            <a:picLocks noChangeAspect="1"/>
          </p:cNvPicPr>
          <p:nvPr/>
        </p:nvPicPr>
        <p:blipFill>
          <a:blip r:embed="rId3"/>
          <a:stretch>
            <a:fillRect/>
          </a:stretch>
        </p:blipFill>
        <p:spPr>
          <a:xfrm>
            <a:off x="9329823" y="6873155"/>
            <a:ext cx="628702" cy="610909"/>
          </a:xfrm>
          <a:prstGeom prst="rect">
            <a:avLst/>
          </a:prstGeom>
        </p:spPr>
      </p:pic>
      <p:pic>
        <p:nvPicPr>
          <p:cNvPr id="9" name="Picture 8"/>
          <p:cNvPicPr>
            <a:picLocks noChangeAspect="1"/>
          </p:cNvPicPr>
          <p:nvPr/>
        </p:nvPicPr>
        <p:blipFill>
          <a:blip r:embed="rId4"/>
          <a:stretch>
            <a:fillRect/>
          </a:stretch>
        </p:blipFill>
        <p:spPr>
          <a:xfrm>
            <a:off x="5022034" y="1905000"/>
            <a:ext cx="4622140" cy="3581400"/>
          </a:xfrm>
          <a:prstGeom prst="rect">
            <a:avLst/>
          </a:prstGeom>
        </p:spPr>
      </p:pic>
      <p:sp>
        <p:nvSpPr>
          <p:cNvPr id="11" name="Rectangle 10"/>
          <p:cNvSpPr/>
          <p:nvPr/>
        </p:nvSpPr>
        <p:spPr>
          <a:xfrm>
            <a:off x="398114" y="1959915"/>
            <a:ext cx="4622140" cy="489364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373D3F"/>
                </a:solidFill>
                <a:latin typeface="Arial" panose="020B0604020202020204" pitchFamily="34" charset="0"/>
                <a:cs typeface="Arial" panose="020B0604020202020204" pitchFamily="34" charset="0"/>
              </a:rPr>
              <a:t> </a:t>
            </a:r>
            <a:r>
              <a:rPr lang="en-US" sz="2400" b="1" dirty="0">
                <a:solidFill>
                  <a:srgbClr val="373D3F"/>
                </a:solidFill>
                <a:latin typeface="Arial" panose="020B0604020202020204" pitchFamily="34" charset="0"/>
                <a:cs typeface="Arial" panose="020B0604020202020204" pitchFamily="34" charset="0"/>
              </a:rPr>
              <a:t>Intracellular fluid (ICF)</a:t>
            </a:r>
            <a:r>
              <a:rPr lang="en-US" sz="2400" dirty="0">
                <a:solidFill>
                  <a:srgbClr val="373D3F"/>
                </a:solidFill>
                <a:latin typeface="Arial" panose="020B0604020202020204" pitchFamily="34" charset="0"/>
                <a:cs typeface="Arial" panose="020B0604020202020204" pitchFamily="34" charset="0"/>
              </a:rPr>
              <a:t> compartment is the system that includes all fluid enclosed in cells by their plasma membranes. </a:t>
            </a:r>
          </a:p>
          <a:p>
            <a:pPr marL="342900" indent="-342900">
              <a:buFont typeface="Wingdings" panose="05000000000000000000" pitchFamily="2" charset="2"/>
              <a:buChar char="q"/>
            </a:pPr>
            <a:r>
              <a:rPr lang="en-US" sz="2400" b="1" dirty="0">
                <a:solidFill>
                  <a:srgbClr val="373D3F"/>
                </a:solidFill>
                <a:latin typeface="Arial" panose="020B0604020202020204" pitchFamily="34" charset="0"/>
                <a:cs typeface="Arial" panose="020B0604020202020204" pitchFamily="34" charset="0"/>
              </a:rPr>
              <a:t>Extracellular fluid (ECF)</a:t>
            </a:r>
            <a:r>
              <a:rPr lang="en-US" sz="2400" dirty="0">
                <a:solidFill>
                  <a:srgbClr val="373D3F"/>
                </a:solidFill>
                <a:latin typeface="Arial" panose="020B0604020202020204" pitchFamily="34" charset="0"/>
                <a:cs typeface="Arial" panose="020B0604020202020204" pitchFamily="34" charset="0"/>
              </a:rPr>
              <a:t> surrounds all cells in the body</a:t>
            </a:r>
            <a:r>
              <a:rPr lang="ar-BH" sz="2400" dirty="0">
                <a:solidFill>
                  <a:srgbClr val="373D3F"/>
                </a:solidFill>
                <a:latin typeface="Arial" panose="020B0604020202020204" pitchFamily="34" charset="0"/>
                <a:cs typeface="Arial" panose="020B0604020202020204" pitchFamily="34" charset="0"/>
              </a:rPr>
              <a:t> </a:t>
            </a:r>
            <a:r>
              <a:rPr lang="en-US" sz="2400" dirty="0">
                <a:solidFill>
                  <a:srgbClr val="373D3F"/>
                </a:solidFill>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
            </a:pPr>
            <a:r>
              <a:rPr lang="en-US" sz="2400" b="1" dirty="0">
                <a:solidFill>
                  <a:srgbClr val="373D3F"/>
                </a:solidFill>
                <a:latin typeface="Arial" panose="020B0604020202020204" pitchFamily="34" charset="0"/>
                <a:cs typeface="Arial" panose="020B0604020202020204" pitchFamily="34" charset="0"/>
              </a:rPr>
              <a:t>The plasma (</a:t>
            </a:r>
            <a:r>
              <a:rPr lang="en-US" sz="2400" dirty="0">
                <a:solidFill>
                  <a:srgbClr val="373D3F"/>
                </a:solidFill>
                <a:latin typeface="Arial" panose="020B0604020202020204" pitchFamily="34" charset="0"/>
                <a:cs typeface="Arial" panose="020B0604020202020204" pitchFamily="34" charset="0"/>
              </a:rPr>
              <a:t>fluid component of the blood)</a:t>
            </a:r>
          </a:p>
          <a:p>
            <a:pPr marL="800100" lvl="1" indent="-342900">
              <a:buFont typeface="Wingdings" panose="05000000000000000000" pitchFamily="2" charset="2"/>
              <a:buChar char="§"/>
            </a:pPr>
            <a:r>
              <a:rPr lang="en-US" sz="2400" b="1" dirty="0">
                <a:solidFill>
                  <a:srgbClr val="373D3F"/>
                </a:solidFill>
                <a:latin typeface="Arial" panose="020B0604020202020204" pitchFamily="34" charset="0"/>
                <a:cs typeface="Arial" panose="020B0604020202020204" pitchFamily="34" charset="0"/>
              </a:rPr>
              <a:t>The</a:t>
            </a:r>
            <a:r>
              <a:rPr lang="en-US" sz="2400" dirty="0">
                <a:solidFill>
                  <a:srgbClr val="373D3F"/>
                </a:solidFill>
                <a:latin typeface="Arial" panose="020B0604020202020204" pitchFamily="34" charset="0"/>
                <a:cs typeface="Arial" panose="020B0604020202020204" pitchFamily="34" charset="0"/>
              </a:rPr>
              <a:t> </a:t>
            </a:r>
            <a:r>
              <a:rPr lang="en-US" sz="2400" b="1" dirty="0">
                <a:solidFill>
                  <a:srgbClr val="373D3F"/>
                </a:solidFill>
                <a:latin typeface="Arial" panose="020B0604020202020204" pitchFamily="34" charset="0"/>
                <a:cs typeface="Arial" panose="020B0604020202020204" pitchFamily="34" charset="0"/>
              </a:rPr>
              <a:t>interstitial fluid (IF)</a:t>
            </a:r>
            <a:r>
              <a:rPr lang="en-US" sz="2400" dirty="0">
                <a:solidFill>
                  <a:srgbClr val="373D3F"/>
                </a:solidFill>
                <a:latin typeface="Arial" panose="020B0604020202020204" pitchFamily="34" charset="0"/>
                <a:cs typeface="Arial" panose="020B0604020202020204" pitchFamily="34" charset="0"/>
              </a:rPr>
              <a:t> that surrounds all cells not in the blood.</a:t>
            </a:r>
            <a:endParaRPr lang="en-US" sz="2400" dirty="0">
              <a:latin typeface="Arial" panose="020B0604020202020204" pitchFamily="34" charset="0"/>
              <a:cs typeface="Arial" panose="020B0604020202020204" pitchFamily="34" charset="0"/>
            </a:endParaRPr>
          </a:p>
        </p:txBody>
      </p:sp>
      <p:sp>
        <p:nvSpPr>
          <p:cNvPr id="13" name="Rectangle 12"/>
          <p:cNvSpPr/>
          <p:nvPr/>
        </p:nvSpPr>
        <p:spPr>
          <a:xfrm>
            <a:off x="2514600" y="909569"/>
            <a:ext cx="5011308" cy="584775"/>
          </a:xfrm>
          <a:prstGeom prst="rect">
            <a:avLst/>
          </a:prstGeom>
        </p:spPr>
        <p:txBody>
          <a:bodyPr wrap="none">
            <a:spAutoFit/>
          </a:bodyPr>
          <a:lstStyle/>
          <a:p>
            <a:r>
              <a:rPr lang="en-US" sz="3200" b="1" kern="0" dirty="0">
                <a:solidFill>
                  <a:srgbClr val="FF0000"/>
                </a:solidFill>
                <a:latin typeface="Arial" panose="020B0604020202020204" pitchFamily="34" charset="0"/>
                <a:cs typeface="Arial" panose="020B0604020202020204" pitchFamily="34" charset="0"/>
              </a:rPr>
              <a:t>Body fluid compartment </a:t>
            </a:r>
          </a:p>
        </p:txBody>
      </p:sp>
    </p:spTree>
    <p:extLst>
      <p:ext uri="{BB962C8B-B14F-4D97-AF65-F5344CB8AC3E}">
        <p14:creationId xmlns:p14="http://schemas.microsoft.com/office/powerpoint/2010/main" val="373944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912805" y="1011875"/>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686800" y="1011875"/>
            <a:ext cx="1143000" cy="523220"/>
          </a:xfrm>
          <a:prstGeom prst="rect">
            <a:avLst/>
          </a:prstGeom>
          <a:noFill/>
        </p:spPr>
        <p:txBody>
          <a:bodyPr wrap="square" rtlCol="0">
            <a:spAutoFit/>
          </a:bodyPr>
          <a:lstStyle/>
          <a:p>
            <a:r>
              <a:rPr lang="en-US" sz="2800" b="1" dirty="0">
                <a:solidFill>
                  <a:srgbClr val="FF0000"/>
                </a:solidFill>
              </a:rPr>
              <a:t>LO1,2</a:t>
            </a:r>
          </a:p>
        </p:txBody>
      </p:sp>
      <p:pic>
        <p:nvPicPr>
          <p:cNvPr id="10" name="Picture 9"/>
          <p:cNvPicPr>
            <a:picLocks noChangeAspect="1"/>
          </p:cNvPicPr>
          <p:nvPr/>
        </p:nvPicPr>
        <p:blipFill>
          <a:blip r:embed="rId4"/>
          <a:stretch>
            <a:fillRect/>
          </a:stretch>
        </p:blipFill>
        <p:spPr>
          <a:xfrm>
            <a:off x="9329823" y="6873155"/>
            <a:ext cx="628702" cy="610909"/>
          </a:xfrm>
          <a:prstGeom prst="rect">
            <a:avLst/>
          </a:prstGeom>
        </p:spPr>
      </p:pic>
      <p:pic>
        <p:nvPicPr>
          <p:cNvPr id="13" name="Picture 2" descr="Body Fluids. Water Bal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029634"/>
            <a:ext cx="7727746" cy="58166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BFA4B3C-3FE2-4850-A562-38FBECB9E71C}"/>
              </a:ext>
            </a:extLst>
          </p:cNvPr>
          <p:cNvSpPr txBox="1"/>
          <p:nvPr/>
        </p:nvSpPr>
        <p:spPr>
          <a:xfrm>
            <a:off x="406153" y="1016232"/>
            <a:ext cx="7727746" cy="1077218"/>
          </a:xfrm>
          <a:prstGeom prst="rect">
            <a:avLst/>
          </a:prstGeom>
          <a:noFill/>
        </p:spPr>
        <p:txBody>
          <a:bodyPr wrap="square">
            <a:spAutoFit/>
          </a:bodyPr>
          <a:lstStyle/>
          <a:p>
            <a:r>
              <a:rPr lang="en-US" sz="3200" b="1" dirty="0">
                <a:solidFill>
                  <a:srgbClr val="C00000"/>
                </a:solidFill>
                <a:latin typeface="Arial" panose="020B0604020202020204" pitchFamily="34" charset="0"/>
                <a:ea typeface="Calibri" panose="020F0502020204030204" pitchFamily="34" charset="0"/>
                <a:cs typeface="Arial" panose="020B0604020202020204" pitchFamily="34" charset="0"/>
              </a:rPr>
              <a:t>The normal volumes of each fluid compartment in adults</a:t>
            </a:r>
            <a:endParaRPr lang="en-US" sz="3200" b="1" dirty="0">
              <a:solidFill>
                <a:srgbClr val="C00000"/>
              </a:solidFill>
            </a:endParaRPr>
          </a:p>
        </p:txBody>
      </p:sp>
      <p:sp>
        <p:nvSpPr>
          <p:cNvPr id="3" name="TextBox 2">
            <a:extLst>
              <a:ext uri="{FF2B5EF4-FFF2-40B4-BE49-F238E27FC236}">
                <a16:creationId xmlns:a16="http://schemas.microsoft.com/office/drawing/2014/main" id="{17D37CC6-6D58-4DAD-9986-F33FF8393E76}"/>
              </a:ext>
            </a:extLst>
          </p:cNvPr>
          <p:cNvSpPr txBox="1"/>
          <p:nvPr/>
        </p:nvSpPr>
        <p:spPr>
          <a:xfrm>
            <a:off x="7162800" y="7162800"/>
            <a:ext cx="1219200" cy="461665"/>
          </a:xfrm>
          <a:prstGeom prst="rect">
            <a:avLst/>
          </a:prstGeom>
          <a:noFill/>
        </p:spPr>
        <p:txBody>
          <a:bodyPr wrap="square" rtlCol="0">
            <a:spAutoFit/>
          </a:bodyPr>
          <a:lstStyle/>
          <a:p>
            <a:r>
              <a:rPr lang="en-US" sz="2400" b="1" dirty="0">
                <a:solidFill>
                  <a:srgbClr val="C00000"/>
                </a:solidFill>
              </a:rPr>
              <a:t>TBW</a:t>
            </a:r>
          </a:p>
        </p:txBody>
      </p:sp>
      <p:sp>
        <p:nvSpPr>
          <p:cNvPr id="16" name="TextBox 15">
            <a:extLst>
              <a:ext uri="{FF2B5EF4-FFF2-40B4-BE49-F238E27FC236}">
                <a16:creationId xmlns:a16="http://schemas.microsoft.com/office/drawing/2014/main" id="{202920E4-D41D-44FE-84ED-DD205B829C68}"/>
              </a:ext>
            </a:extLst>
          </p:cNvPr>
          <p:cNvSpPr txBox="1"/>
          <p:nvPr/>
        </p:nvSpPr>
        <p:spPr>
          <a:xfrm>
            <a:off x="1524000" y="2001769"/>
            <a:ext cx="1559973" cy="400110"/>
          </a:xfrm>
          <a:prstGeom prst="rect">
            <a:avLst/>
          </a:prstGeom>
          <a:noFill/>
        </p:spPr>
        <p:txBody>
          <a:bodyPr wrap="square" rtlCol="0">
            <a:spAutoFit/>
          </a:bodyPr>
          <a:lstStyle/>
          <a:p>
            <a:r>
              <a:rPr lang="en-US" sz="2000" b="1" dirty="0">
                <a:solidFill>
                  <a:srgbClr val="C00000"/>
                </a:solidFill>
              </a:rPr>
              <a:t>1/3 of TBW</a:t>
            </a:r>
          </a:p>
        </p:txBody>
      </p:sp>
      <p:sp>
        <p:nvSpPr>
          <p:cNvPr id="17" name="TextBox 16">
            <a:extLst>
              <a:ext uri="{FF2B5EF4-FFF2-40B4-BE49-F238E27FC236}">
                <a16:creationId xmlns:a16="http://schemas.microsoft.com/office/drawing/2014/main" id="{6F2807D1-DA5F-4729-B661-674BA375092F}"/>
              </a:ext>
            </a:extLst>
          </p:cNvPr>
          <p:cNvSpPr txBox="1"/>
          <p:nvPr/>
        </p:nvSpPr>
        <p:spPr>
          <a:xfrm>
            <a:off x="7144813" y="4904849"/>
            <a:ext cx="1559973" cy="400110"/>
          </a:xfrm>
          <a:prstGeom prst="rect">
            <a:avLst/>
          </a:prstGeom>
          <a:noFill/>
        </p:spPr>
        <p:txBody>
          <a:bodyPr wrap="square" rtlCol="0">
            <a:spAutoFit/>
          </a:bodyPr>
          <a:lstStyle/>
          <a:p>
            <a:r>
              <a:rPr lang="en-US" sz="2000" b="1" dirty="0">
                <a:solidFill>
                  <a:srgbClr val="C00000"/>
                </a:solidFill>
              </a:rPr>
              <a:t>2/3 of TBW</a:t>
            </a:r>
          </a:p>
        </p:txBody>
      </p:sp>
      <p:sp>
        <p:nvSpPr>
          <p:cNvPr id="18" name="TextBox 17">
            <a:extLst>
              <a:ext uri="{FF2B5EF4-FFF2-40B4-BE49-F238E27FC236}">
                <a16:creationId xmlns:a16="http://schemas.microsoft.com/office/drawing/2014/main" id="{2A7082DD-C330-4900-8926-604F876B8993}"/>
              </a:ext>
            </a:extLst>
          </p:cNvPr>
          <p:cNvSpPr txBox="1"/>
          <p:nvPr/>
        </p:nvSpPr>
        <p:spPr>
          <a:xfrm>
            <a:off x="982820" y="4402442"/>
            <a:ext cx="1559973" cy="400110"/>
          </a:xfrm>
          <a:prstGeom prst="rect">
            <a:avLst/>
          </a:prstGeom>
          <a:noFill/>
        </p:spPr>
        <p:txBody>
          <a:bodyPr wrap="square" rtlCol="0">
            <a:spAutoFit/>
          </a:bodyPr>
          <a:lstStyle/>
          <a:p>
            <a:r>
              <a:rPr lang="en-US" sz="2000" b="1" dirty="0">
                <a:solidFill>
                  <a:srgbClr val="C00000"/>
                </a:solidFill>
              </a:rPr>
              <a:t>25% of ECF</a:t>
            </a:r>
          </a:p>
        </p:txBody>
      </p:sp>
      <p:sp>
        <p:nvSpPr>
          <p:cNvPr id="19" name="TextBox 18">
            <a:extLst>
              <a:ext uri="{FF2B5EF4-FFF2-40B4-BE49-F238E27FC236}">
                <a16:creationId xmlns:a16="http://schemas.microsoft.com/office/drawing/2014/main" id="{40BCA59A-3382-429A-9BBB-BAA112D1BB6E}"/>
              </a:ext>
            </a:extLst>
          </p:cNvPr>
          <p:cNvSpPr txBox="1"/>
          <p:nvPr/>
        </p:nvSpPr>
        <p:spPr>
          <a:xfrm>
            <a:off x="4734595" y="3216142"/>
            <a:ext cx="1559973" cy="400110"/>
          </a:xfrm>
          <a:prstGeom prst="rect">
            <a:avLst/>
          </a:prstGeom>
          <a:noFill/>
        </p:spPr>
        <p:txBody>
          <a:bodyPr wrap="square" rtlCol="0">
            <a:spAutoFit/>
          </a:bodyPr>
          <a:lstStyle/>
          <a:p>
            <a:r>
              <a:rPr lang="en-US" sz="2000" b="1" dirty="0">
                <a:solidFill>
                  <a:srgbClr val="C00000"/>
                </a:solidFill>
              </a:rPr>
              <a:t>75% of ECF</a:t>
            </a:r>
          </a:p>
        </p:txBody>
      </p:sp>
    </p:spTree>
    <p:extLst>
      <p:ext uri="{BB962C8B-B14F-4D97-AF65-F5344CB8AC3E}">
        <p14:creationId xmlns:p14="http://schemas.microsoft.com/office/powerpoint/2010/main" val="70057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9202865" y="939445"/>
            <a:ext cx="882618" cy="523220"/>
          </a:xfrm>
          <a:prstGeom prst="rect">
            <a:avLst/>
          </a:prstGeom>
          <a:noFill/>
        </p:spPr>
        <p:txBody>
          <a:bodyPr wrap="square" rtlCol="0">
            <a:spAutoFit/>
          </a:bodyPr>
          <a:lstStyle/>
          <a:p>
            <a:r>
              <a:rPr lang="en-US" sz="2800" b="1" dirty="0">
                <a:solidFill>
                  <a:srgbClr val="FF0000"/>
                </a:solidFill>
              </a:rPr>
              <a:t>LO3</a:t>
            </a:r>
          </a:p>
        </p:txBody>
      </p:sp>
      <p:pic>
        <p:nvPicPr>
          <p:cNvPr id="10" name="Picture 9"/>
          <p:cNvPicPr>
            <a:picLocks noChangeAspect="1"/>
          </p:cNvPicPr>
          <p:nvPr/>
        </p:nvPicPr>
        <p:blipFill>
          <a:blip r:embed="rId3"/>
          <a:stretch>
            <a:fillRect/>
          </a:stretch>
        </p:blipFill>
        <p:spPr>
          <a:xfrm>
            <a:off x="9329823" y="6873155"/>
            <a:ext cx="628702" cy="610909"/>
          </a:xfrm>
          <a:prstGeom prst="rect">
            <a:avLst/>
          </a:prstGeom>
        </p:spPr>
      </p:pic>
      <p:sp>
        <p:nvSpPr>
          <p:cNvPr id="14" name="TextBox 13"/>
          <p:cNvSpPr txBox="1"/>
          <p:nvPr/>
        </p:nvSpPr>
        <p:spPr>
          <a:xfrm>
            <a:off x="454340" y="3633758"/>
            <a:ext cx="5833242" cy="3416320"/>
          </a:xfrm>
          <a:prstGeom prst="rect">
            <a:avLst/>
          </a:prstGeom>
          <a:noFill/>
        </p:spPr>
        <p:txBody>
          <a:bodyPr wrap="square" rtlCol="0">
            <a:spAutoFit/>
          </a:bodyPr>
          <a:lstStyle/>
          <a:p>
            <a:pPr defTabSz="457200">
              <a:buFont typeface="Wingdings" pitchFamily="2" charset="2"/>
              <a:buChar char="q"/>
            </a:pPr>
            <a:r>
              <a:rPr lang="en-US" sz="2400" b="1" dirty="0">
                <a:solidFill>
                  <a:srgbClr val="C00000"/>
                </a:solidFill>
              </a:rPr>
              <a:t> Electrolyte :</a:t>
            </a:r>
          </a:p>
          <a:p>
            <a:pPr defTabSz="457200">
              <a:buFont typeface="Arial" pitchFamily="34" charset="0"/>
              <a:buChar char="•"/>
            </a:pPr>
            <a:r>
              <a:rPr lang="en-US" sz="2400" dirty="0">
                <a:solidFill>
                  <a:prstClr val="black"/>
                </a:solidFill>
              </a:rPr>
              <a:t>ECF: Na</a:t>
            </a:r>
            <a:r>
              <a:rPr lang="en-US" sz="2400" baseline="30000" dirty="0">
                <a:solidFill>
                  <a:prstClr val="black"/>
                </a:solidFill>
              </a:rPr>
              <a:t>+</a:t>
            </a:r>
            <a:r>
              <a:rPr lang="en-US" sz="2400" dirty="0">
                <a:solidFill>
                  <a:prstClr val="black"/>
                </a:solidFill>
              </a:rPr>
              <a:t> , </a:t>
            </a:r>
            <a:r>
              <a:rPr lang="en-US" sz="2400" dirty="0" err="1">
                <a:solidFill>
                  <a:prstClr val="black"/>
                </a:solidFill>
              </a:rPr>
              <a:t>Cl</a:t>
            </a:r>
            <a:r>
              <a:rPr lang="en-US" sz="2400" dirty="0">
                <a:solidFill>
                  <a:prstClr val="black"/>
                </a:solidFill>
              </a:rPr>
              <a:t> </a:t>
            </a:r>
            <a:r>
              <a:rPr lang="en-US" sz="2400" baseline="30000" dirty="0">
                <a:solidFill>
                  <a:prstClr val="black"/>
                </a:solidFill>
              </a:rPr>
              <a:t>–</a:t>
            </a:r>
          </a:p>
          <a:p>
            <a:pPr defTabSz="457200">
              <a:buFont typeface="Arial" pitchFamily="34" charset="0"/>
              <a:buChar char="•"/>
            </a:pPr>
            <a:r>
              <a:rPr lang="en-US" sz="2400" dirty="0">
                <a:solidFill>
                  <a:prstClr val="black"/>
                </a:solidFill>
              </a:rPr>
              <a:t> ICF : K</a:t>
            </a:r>
            <a:r>
              <a:rPr lang="en-US" sz="2400" baseline="30000" dirty="0">
                <a:solidFill>
                  <a:prstClr val="black"/>
                </a:solidFill>
              </a:rPr>
              <a:t>+</a:t>
            </a:r>
            <a:r>
              <a:rPr lang="en-US" sz="2400" dirty="0">
                <a:solidFill>
                  <a:prstClr val="black"/>
                </a:solidFill>
              </a:rPr>
              <a:t> ,PO4 </a:t>
            </a:r>
            <a:r>
              <a:rPr lang="en-US" sz="2400" baseline="30000" dirty="0">
                <a:solidFill>
                  <a:prstClr val="black"/>
                </a:solidFill>
              </a:rPr>
              <a:t>–</a:t>
            </a:r>
            <a:r>
              <a:rPr lang="en-US" sz="2400" dirty="0">
                <a:solidFill>
                  <a:prstClr val="black"/>
                </a:solidFill>
              </a:rPr>
              <a:t> </a:t>
            </a:r>
          </a:p>
          <a:p>
            <a:pPr defTabSz="457200"/>
            <a:endParaRPr lang="en-US" sz="2400" dirty="0">
              <a:solidFill>
                <a:prstClr val="black"/>
              </a:solidFill>
            </a:endParaRPr>
          </a:p>
          <a:p>
            <a:pPr defTabSz="457200">
              <a:buFont typeface="Wingdings" pitchFamily="2" charset="2"/>
              <a:buChar char="q"/>
            </a:pPr>
            <a:r>
              <a:rPr lang="en-US" sz="2400" b="1" dirty="0">
                <a:solidFill>
                  <a:srgbClr val="C00000"/>
                </a:solidFill>
              </a:rPr>
              <a:t>Non electrolyte :</a:t>
            </a:r>
          </a:p>
          <a:p>
            <a:pPr defTabSz="457200">
              <a:buFont typeface="Arial" pitchFamily="34" charset="0"/>
              <a:buChar char="•"/>
            </a:pPr>
            <a:r>
              <a:rPr lang="en-US" sz="2400" dirty="0">
                <a:solidFill>
                  <a:prstClr val="black"/>
                </a:solidFill>
              </a:rPr>
              <a:t>  Phospholipid , cholesterol ,urea,</a:t>
            </a:r>
          </a:p>
          <a:p>
            <a:pPr defTabSz="457200"/>
            <a:r>
              <a:rPr lang="en-US" sz="2400" dirty="0">
                <a:solidFill>
                  <a:prstClr val="black"/>
                </a:solidFill>
              </a:rPr>
              <a:t> bilirubin ,uric acid . </a:t>
            </a:r>
          </a:p>
          <a:p>
            <a:pPr defTabSz="457200">
              <a:buFont typeface="Arial" pitchFamily="34" charset="0"/>
              <a:buChar char="•"/>
            </a:pPr>
            <a:endParaRPr lang="en-US" sz="2400" dirty="0">
              <a:solidFill>
                <a:prstClr val="black"/>
              </a:solidFill>
            </a:endParaRPr>
          </a:p>
          <a:p>
            <a:pPr defTabSz="457200"/>
            <a:r>
              <a:rPr lang="en-US" sz="2400" b="1" dirty="0">
                <a:solidFill>
                  <a:prstClr val="black"/>
                </a:solidFill>
              </a:rPr>
              <a:t>Normal plasma osmolarity 285-295 </a:t>
            </a:r>
            <a:r>
              <a:rPr lang="en-US" sz="2400" b="1" dirty="0" err="1">
                <a:solidFill>
                  <a:prstClr val="black"/>
                </a:solidFill>
              </a:rPr>
              <a:t>mOsm</a:t>
            </a:r>
            <a:r>
              <a:rPr lang="en-US" sz="2400" b="1" dirty="0">
                <a:solidFill>
                  <a:prstClr val="black"/>
                </a:solidFill>
              </a:rPr>
              <a:t>/L</a:t>
            </a:r>
          </a:p>
        </p:txBody>
      </p:sp>
      <p:sp>
        <p:nvSpPr>
          <p:cNvPr id="9" name="Rectangle 8"/>
          <p:cNvSpPr/>
          <p:nvPr/>
        </p:nvSpPr>
        <p:spPr>
          <a:xfrm>
            <a:off x="305679" y="1214945"/>
            <a:ext cx="9553124" cy="2739211"/>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Most body fluids are neutral in charge. </a:t>
            </a:r>
          </a:p>
          <a:p>
            <a:r>
              <a:rPr lang="en-US" sz="2400" dirty="0">
                <a:latin typeface="Arial" panose="020B0604020202020204" pitchFamily="34" charset="0"/>
                <a:cs typeface="Arial" panose="020B0604020202020204" pitchFamily="34" charset="0"/>
              </a:rPr>
              <a:t>Thus, cations and anions </a:t>
            </a:r>
            <a:r>
              <a:rPr lang="en-US" sz="2400" b="1" dirty="0">
                <a:solidFill>
                  <a:srgbClr val="C00000"/>
                </a:solidFill>
                <a:latin typeface="Arial" panose="020B0604020202020204" pitchFamily="34" charset="0"/>
                <a:cs typeface="Arial" panose="020B0604020202020204" pitchFamily="34" charset="0"/>
              </a:rPr>
              <a:t>are balanced in fluids. </a:t>
            </a:r>
          </a:p>
          <a:p>
            <a:endParaRPr lang="en-US" sz="2400" b="0" i="0" dirty="0">
              <a:solidFill>
                <a:srgbClr val="2D2D2D"/>
              </a:solidFill>
              <a:effectLst/>
              <a:latin typeface="Arial" panose="020B0604020202020204" pitchFamily="34" charset="0"/>
              <a:cs typeface="Arial" panose="020B0604020202020204" pitchFamily="34" charset="0"/>
            </a:endParaRPr>
          </a:p>
          <a:p>
            <a:r>
              <a:rPr lang="en-US" sz="2400" b="0" i="0" dirty="0">
                <a:solidFill>
                  <a:srgbClr val="2D2D2D"/>
                </a:solidFill>
                <a:effectLst/>
                <a:latin typeface="Arial" panose="020B0604020202020204" pitchFamily="34" charset="0"/>
                <a:cs typeface="Arial" panose="020B0604020202020204" pitchFamily="34" charset="0"/>
              </a:rPr>
              <a:t>Distribution of fluid between intracellular and extracellular compartments is determined by the concentration of </a:t>
            </a:r>
            <a:r>
              <a:rPr lang="en-US" sz="2600" b="1" dirty="0">
                <a:solidFill>
                  <a:prstClr val="black"/>
                </a:solidFill>
              </a:rPr>
              <a:t>osmotically active substance which are :</a:t>
            </a:r>
          </a:p>
          <a:p>
            <a:endParaRPr lang="en-US" sz="2400" dirty="0">
              <a:latin typeface="Arial" panose="020B0604020202020204" pitchFamily="34" charset="0"/>
              <a:cs typeface="Arial" panose="020B0604020202020204" pitchFamily="34" charset="0"/>
            </a:endParaRPr>
          </a:p>
        </p:txBody>
      </p:sp>
      <p:pic>
        <p:nvPicPr>
          <p:cNvPr id="15" name="Picture 2" descr="C:\Users\ali\Desktop\q9mwuQIdOqAFT9oZfR7MRw.jpg">
            <a:extLst>
              <a:ext uri="{FF2B5EF4-FFF2-40B4-BE49-F238E27FC236}">
                <a16:creationId xmlns:a16="http://schemas.microsoft.com/office/drawing/2014/main" id="{3D491369-60CD-468F-A37C-4B2FFACE9046}"/>
              </a:ext>
            </a:extLst>
          </p:cNvPr>
          <p:cNvPicPr>
            <a:picLocks noChangeAspect="1" noChangeArrowheads="1"/>
          </p:cNvPicPr>
          <p:nvPr/>
        </p:nvPicPr>
        <p:blipFill>
          <a:blip r:embed="rId4"/>
          <a:srcRect/>
          <a:stretch>
            <a:fillRect/>
          </a:stretch>
        </p:blipFill>
        <p:spPr bwMode="auto">
          <a:xfrm>
            <a:off x="6212380" y="3397456"/>
            <a:ext cx="3646423" cy="3993944"/>
          </a:xfrm>
          <a:prstGeom prst="rect">
            <a:avLst/>
          </a:prstGeom>
          <a:noFill/>
        </p:spPr>
      </p:pic>
    </p:spTree>
    <p:extLst>
      <p:ext uri="{BB962C8B-B14F-4D97-AF65-F5344CB8AC3E}">
        <p14:creationId xmlns:p14="http://schemas.microsoft.com/office/powerpoint/2010/main" val="402662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14" name="Picture 13"/>
          <p:cNvPicPr>
            <a:picLocks noChangeAspect="1"/>
          </p:cNvPicPr>
          <p:nvPr/>
        </p:nvPicPr>
        <p:blipFill>
          <a:blip r:embed="rId3"/>
          <a:stretch>
            <a:fillRect/>
          </a:stretch>
        </p:blipFill>
        <p:spPr>
          <a:xfrm>
            <a:off x="9329823" y="6873155"/>
            <a:ext cx="628702" cy="610909"/>
          </a:xfrm>
          <a:prstGeom prst="rect">
            <a:avLst/>
          </a:prstGeom>
        </p:spPr>
      </p:pic>
      <p:sp>
        <p:nvSpPr>
          <p:cNvPr id="15" name="TextBox 14">
            <a:extLst>
              <a:ext uri="{FF2B5EF4-FFF2-40B4-BE49-F238E27FC236}">
                <a16:creationId xmlns:a16="http://schemas.microsoft.com/office/drawing/2014/main" id="{77E3D630-A3C2-42ED-9CDA-336B48745E20}"/>
              </a:ext>
            </a:extLst>
          </p:cNvPr>
          <p:cNvSpPr txBox="1"/>
          <p:nvPr/>
        </p:nvSpPr>
        <p:spPr>
          <a:xfrm>
            <a:off x="372110" y="2029378"/>
            <a:ext cx="9457690" cy="3970318"/>
          </a:xfrm>
          <a:prstGeom prst="rect">
            <a:avLst/>
          </a:prstGeom>
          <a:noFill/>
        </p:spPr>
        <p:txBody>
          <a:bodyPr wrap="square">
            <a:spAutoFit/>
          </a:bodyPr>
          <a:lstStyle/>
          <a:p>
            <a:pPr algn="l" fontAlgn="base">
              <a:buFont typeface="Arial" panose="020B0604020202020204" pitchFamily="34" charset="0"/>
              <a:buChar char="•"/>
            </a:pPr>
            <a:r>
              <a:rPr lang="en-US" sz="2800" b="0" i="0" dirty="0">
                <a:solidFill>
                  <a:srgbClr val="2D2D2D"/>
                </a:solidFill>
                <a:effectLst/>
                <a:latin typeface="Arial" panose="020B0604020202020204" pitchFamily="34" charset="0"/>
                <a:cs typeface="Arial" panose="020B0604020202020204" pitchFamily="34" charset="0"/>
              </a:rPr>
              <a:t>Fluid is separated into compartments by semipermeable membranes. The membranes are highly permeable to water.</a:t>
            </a:r>
          </a:p>
          <a:p>
            <a:pPr algn="l" fontAlgn="base">
              <a:buFont typeface="Arial" panose="020B0604020202020204" pitchFamily="34" charset="0"/>
              <a:buChar char="•"/>
            </a:pPr>
            <a:endParaRPr lang="en-US" sz="2800" b="0" i="0" dirty="0">
              <a:solidFill>
                <a:srgbClr val="2D2D2D"/>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800" b="0" i="0" dirty="0">
                <a:solidFill>
                  <a:srgbClr val="2D2D2D"/>
                </a:solidFill>
                <a:effectLst/>
                <a:latin typeface="Arial" panose="020B0604020202020204" pitchFamily="34" charset="0"/>
                <a:cs typeface="Arial" panose="020B0604020202020204" pitchFamily="34" charset="0"/>
              </a:rPr>
              <a:t>Water moves between compartments following osmotic gradients </a:t>
            </a:r>
            <a:r>
              <a:rPr lang="en-US" sz="2800" b="0" i="0" dirty="0">
                <a:solidFill>
                  <a:srgbClr val="C00000"/>
                </a:solidFill>
                <a:effectLst/>
                <a:latin typeface="Arial" panose="020B0604020202020204" pitchFamily="34" charset="0"/>
                <a:cs typeface="Arial" panose="020B0604020202020204" pitchFamily="34" charset="0"/>
              </a:rPr>
              <a:t>(Osmosis)</a:t>
            </a:r>
          </a:p>
          <a:p>
            <a:pPr algn="l" fontAlgn="base">
              <a:buFont typeface="Arial" panose="020B0604020202020204" pitchFamily="34" charset="0"/>
              <a:buChar char="•"/>
            </a:pPr>
            <a:endParaRPr lang="en-US" sz="2800" b="0" i="0" dirty="0">
              <a:solidFill>
                <a:srgbClr val="2D2D2D"/>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2800" b="0" i="0" dirty="0">
                <a:solidFill>
                  <a:srgbClr val="C00000"/>
                </a:solidFill>
                <a:effectLst/>
                <a:latin typeface="Arial" panose="020B0604020202020204" pitchFamily="34" charset="0"/>
                <a:cs typeface="Arial" panose="020B0604020202020204" pitchFamily="34" charset="0"/>
              </a:rPr>
              <a:t>A change in the concentration of solute or water will cause water to shift between compartments.</a:t>
            </a:r>
          </a:p>
        </p:txBody>
      </p:sp>
      <p:sp>
        <p:nvSpPr>
          <p:cNvPr id="17" name="TextBox 16">
            <a:extLst>
              <a:ext uri="{FF2B5EF4-FFF2-40B4-BE49-F238E27FC236}">
                <a16:creationId xmlns:a16="http://schemas.microsoft.com/office/drawing/2014/main" id="{AA95910A-3FCE-4CC3-B283-9A2B8E19B62C}"/>
              </a:ext>
            </a:extLst>
          </p:cNvPr>
          <p:cNvSpPr txBox="1"/>
          <p:nvPr/>
        </p:nvSpPr>
        <p:spPr>
          <a:xfrm>
            <a:off x="524510" y="855810"/>
            <a:ext cx="7772400" cy="1077218"/>
          </a:xfrm>
          <a:prstGeom prst="rect">
            <a:avLst/>
          </a:prstGeom>
          <a:noFill/>
        </p:spPr>
        <p:txBody>
          <a:bodyPr wrap="square">
            <a:spAutoFit/>
          </a:bodyPr>
          <a:lstStyle/>
          <a:p>
            <a:pPr algn="l"/>
            <a:r>
              <a:rPr lang="en-US" sz="3200" b="1" i="0" dirty="0">
                <a:solidFill>
                  <a:srgbClr val="C00000"/>
                </a:solidFill>
                <a:effectLst/>
                <a:latin typeface="Arial" panose="020B0604020202020204" pitchFamily="34" charset="0"/>
                <a:cs typeface="Arial" panose="020B0604020202020204" pitchFamily="34" charset="0"/>
              </a:rPr>
              <a:t>Movement of fluid between compartments</a:t>
            </a:r>
          </a:p>
        </p:txBody>
      </p:sp>
    </p:spTree>
    <p:extLst>
      <p:ext uri="{BB962C8B-B14F-4D97-AF65-F5344CB8AC3E}">
        <p14:creationId xmlns:p14="http://schemas.microsoft.com/office/powerpoint/2010/main" val="401010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14" name="Picture 13"/>
          <p:cNvPicPr>
            <a:picLocks noChangeAspect="1"/>
          </p:cNvPicPr>
          <p:nvPr/>
        </p:nvPicPr>
        <p:blipFill>
          <a:blip r:embed="rId3"/>
          <a:stretch>
            <a:fillRect/>
          </a:stretch>
        </p:blipFill>
        <p:spPr>
          <a:xfrm>
            <a:off x="9329823" y="6873155"/>
            <a:ext cx="628702" cy="610909"/>
          </a:xfrm>
          <a:prstGeom prst="rect">
            <a:avLst/>
          </a:prstGeom>
        </p:spPr>
      </p:pic>
      <p:sp>
        <p:nvSpPr>
          <p:cNvPr id="17" name="TextBox 16">
            <a:extLst>
              <a:ext uri="{FF2B5EF4-FFF2-40B4-BE49-F238E27FC236}">
                <a16:creationId xmlns:a16="http://schemas.microsoft.com/office/drawing/2014/main" id="{AA95910A-3FCE-4CC3-B283-9A2B8E19B62C}"/>
              </a:ext>
            </a:extLst>
          </p:cNvPr>
          <p:cNvSpPr txBox="1"/>
          <p:nvPr/>
        </p:nvSpPr>
        <p:spPr>
          <a:xfrm>
            <a:off x="524510" y="855810"/>
            <a:ext cx="7772400" cy="1077218"/>
          </a:xfrm>
          <a:prstGeom prst="rect">
            <a:avLst/>
          </a:prstGeom>
          <a:noFill/>
        </p:spPr>
        <p:txBody>
          <a:bodyPr wrap="square">
            <a:spAutoFit/>
          </a:bodyPr>
          <a:lstStyle/>
          <a:p>
            <a:pPr algn="l"/>
            <a:r>
              <a:rPr lang="en-US" sz="3200" b="1" i="0" dirty="0">
                <a:solidFill>
                  <a:srgbClr val="C00000"/>
                </a:solidFill>
                <a:effectLst/>
                <a:latin typeface="Arial" panose="020B0604020202020204" pitchFamily="34" charset="0"/>
                <a:cs typeface="Arial" panose="020B0604020202020204" pitchFamily="34" charset="0"/>
              </a:rPr>
              <a:t>Movement of fluid between compartments</a:t>
            </a:r>
          </a:p>
        </p:txBody>
      </p:sp>
      <p:pic>
        <p:nvPicPr>
          <p:cNvPr id="11" name="Picture 10">
            <a:extLst>
              <a:ext uri="{FF2B5EF4-FFF2-40B4-BE49-F238E27FC236}">
                <a16:creationId xmlns:a16="http://schemas.microsoft.com/office/drawing/2014/main" id="{0C9D3DD0-C888-4CE5-ADBE-01A1FA870E4A}"/>
              </a:ext>
            </a:extLst>
          </p:cNvPr>
          <p:cNvPicPr>
            <a:picLocks noChangeAspect="1"/>
          </p:cNvPicPr>
          <p:nvPr/>
        </p:nvPicPr>
        <p:blipFill>
          <a:blip r:embed="rId4"/>
          <a:stretch>
            <a:fillRect/>
          </a:stretch>
        </p:blipFill>
        <p:spPr>
          <a:xfrm>
            <a:off x="1260348" y="1847850"/>
            <a:ext cx="7677150" cy="5636214"/>
          </a:xfrm>
          <a:prstGeom prst="rect">
            <a:avLst/>
          </a:prstGeom>
        </p:spPr>
      </p:pic>
    </p:spTree>
    <p:extLst>
      <p:ext uri="{BB962C8B-B14F-4D97-AF65-F5344CB8AC3E}">
        <p14:creationId xmlns:p14="http://schemas.microsoft.com/office/powerpoint/2010/main" val="386227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12" name="Rectangle 11"/>
          <p:cNvSpPr/>
          <p:nvPr/>
        </p:nvSpPr>
        <p:spPr>
          <a:xfrm>
            <a:off x="199597" y="820889"/>
            <a:ext cx="8518985" cy="71420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9" name="Picture 8"/>
          <p:cNvPicPr>
            <a:picLocks noChangeAspect="1"/>
          </p:cNvPicPr>
          <p:nvPr/>
        </p:nvPicPr>
        <p:blipFill>
          <a:blip r:embed="rId4"/>
          <a:stretch>
            <a:fillRect/>
          </a:stretch>
        </p:blipFill>
        <p:spPr>
          <a:xfrm>
            <a:off x="304800" y="2378074"/>
            <a:ext cx="9144000" cy="4286250"/>
          </a:xfrm>
          <a:prstGeom prst="rect">
            <a:avLst/>
          </a:prstGeom>
        </p:spPr>
      </p:pic>
      <p:sp>
        <p:nvSpPr>
          <p:cNvPr id="10" name="Rectangle 9"/>
          <p:cNvSpPr/>
          <p:nvPr/>
        </p:nvSpPr>
        <p:spPr>
          <a:xfrm>
            <a:off x="620249" y="1205914"/>
            <a:ext cx="7580921" cy="553998"/>
          </a:xfrm>
          <a:prstGeom prst="rect">
            <a:avLst/>
          </a:prstGeom>
        </p:spPr>
        <p:txBody>
          <a:bodyPr wrap="none">
            <a:spAutoFit/>
          </a:bodyPr>
          <a:lstStyle/>
          <a:p>
            <a:pPr fontAlgn="base"/>
            <a:r>
              <a:rPr lang="en-US" sz="3000" b="1" dirty="0">
                <a:solidFill>
                  <a:srgbClr val="C00000"/>
                </a:solidFill>
                <a:latin typeface="Arial" panose="020B0604020202020204" pitchFamily="34" charset="0"/>
                <a:cs typeface="Arial" panose="020B0604020202020204" pitchFamily="34" charset="0"/>
              </a:rPr>
              <a:t>Fluid Movement between Compartments</a:t>
            </a:r>
            <a:endParaRPr lang="en-US" sz="3000" b="1" i="0" dirty="0">
              <a:solidFill>
                <a:srgbClr val="C00000"/>
              </a:solidFill>
              <a:effectLst/>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9329823" y="6873155"/>
            <a:ext cx="628702" cy="610909"/>
          </a:xfrm>
          <a:prstGeom prst="rect">
            <a:avLst/>
          </a:prstGeom>
        </p:spPr>
      </p:pic>
    </p:spTree>
    <p:extLst>
      <p:ext uri="{BB962C8B-B14F-4D97-AF65-F5344CB8AC3E}">
        <p14:creationId xmlns:p14="http://schemas.microsoft.com/office/powerpoint/2010/main" val="95548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144"/>
            <a:ext cx="4410710" cy="762000"/>
          </a:xfrm>
          <a:custGeom>
            <a:avLst/>
            <a:gdLst/>
            <a:ahLst/>
            <a:cxnLst/>
            <a:rect l="l" t="t" r="r" b="b"/>
            <a:pathLst>
              <a:path w="4410710" h="762000">
                <a:moveTo>
                  <a:pt x="0" y="762000"/>
                </a:moveTo>
                <a:lnTo>
                  <a:pt x="4410456" y="762000"/>
                </a:lnTo>
                <a:lnTo>
                  <a:pt x="4410456" y="0"/>
                </a:lnTo>
                <a:lnTo>
                  <a:pt x="0" y="0"/>
                </a:lnTo>
                <a:lnTo>
                  <a:pt x="0" y="762000"/>
                </a:lnTo>
                <a:close/>
              </a:path>
            </a:pathLst>
          </a:custGeom>
          <a:solidFill>
            <a:srgbClr val="D94587"/>
          </a:solidFill>
        </p:spPr>
        <p:txBody>
          <a:bodyPr wrap="square" lIns="0" tIns="0" rIns="0" bIns="0" rtlCol="0"/>
          <a:lstStyle/>
          <a:p>
            <a:endParaRPr/>
          </a:p>
        </p:txBody>
      </p:sp>
      <p:sp>
        <p:nvSpPr>
          <p:cNvPr id="5" name="object 5"/>
          <p:cNvSpPr txBox="1"/>
          <p:nvPr/>
        </p:nvSpPr>
        <p:spPr>
          <a:xfrm>
            <a:off x="1037336" y="71119"/>
            <a:ext cx="2333625" cy="494665"/>
          </a:xfrm>
          <a:prstGeom prst="rect">
            <a:avLst/>
          </a:prstGeom>
        </p:spPr>
        <p:txBody>
          <a:bodyPr vert="horz" wrap="square" lIns="0" tIns="12065" rIns="0" bIns="0" rtlCol="0">
            <a:spAutoFit/>
          </a:bodyPr>
          <a:lstStyle/>
          <a:p>
            <a:pPr algn="ctr">
              <a:lnSpc>
                <a:spcPts val="1850"/>
              </a:lnSpc>
              <a:spcBef>
                <a:spcPts val="95"/>
              </a:spcBef>
            </a:pPr>
            <a:r>
              <a:rPr sz="1600" spc="-5" dirty="0">
                <a:solidFill>
                  <a:srgbClr val="001F5F"/>
                </a:solidFill>
                <a:latin typeface="Britannic Bold"/>
                <a:cs typeface="Britannic Bold"/>
              </a:rPr>
              <a:t>University of</a:t>
            </a:r>
            <a:r>
              <a:rPr sz="1600" spc="-25" dirty="0">
                <a:solidFill>
                  <a:srgbClr val="001F5F"/>
                </a:solidFill>
                <a:latin typeface="Britannic Bold"/>
                <a:cs typeface="Britannic Bold"/>
              </a:rPr>
              <a:t> </a:t>
            </a:r>
            <a:r>
              <a:rPr sz="1600" spc="-5" dirty="0">
                <a:solidFill>
                  <a:srgbClr val="001F5F"/>
                </a:solidFill>
                <a:latin typeface="Britannic Bold"/>
                <a:cs typeface="Britannic Bold"/>
              </a:rPr>
              <a:t>Basrah</a:t>
            </a:r>
            <a:endParaRPr sz="1600">
              <a:latin typeface="Britannic Bold"/>
              <a:cs typeface="Britannic Bold"/>
            </a:endParaRPr>
          </a:p>
          <a:p>
            <a:pPr algn="ctr">
              <a:lnSpc>
                <a:spcPts val="1850"/>
              </a:lnSpc>
            </a:pPr>
            <a:r>
              <a:rPr sz="1600" spc="-5" dirty="0">
                <a:solidFill>
                  <a:srgbClr val="001F5F"/>
                </a:solidFill>
                <a:latin typeface="Britannic Bold"/>
                <a:cs typeface="Britannic Bold"/>
              </a:rPr>
              <a:t>Al-Zahraa </a:t>
            </a:r>
            <a:r>
              <a:rPr sz="1600" dirty="0">
                <a:solidFill>
                  <a:srgbClr val="001F5F"/>
                </a:solidFill>
                <a:latin typeface="Britannic Bold"/>
                <a:cs typeface="Britannic Bold"/>
              </a:rPr>
              <a:t>Medical</a:t>
            </a:r>
            <a:r>
              <a:rPr sz="1600" spc="-70" dirty="0">
                <a:solidFill>
                  <a:srgbClr val="001F5F"/>
                </a:solidFill>
                <a:latin typeface="Britannic Bold"/>
                <a:cs typeface="Britannic Bold"/>
              </a:rPr>
              <a:t> </a:t>
            </a:r>
            <a:r>
              <a:rPr sz="1600" spc="-5" dirty="0">
                <a:solidFill>
                  <a:srgbClr val="001F5F"/>
                </a:solidFill>
                <a:latin typeface="Britannic Bold"/>
                <a:cs typeface="Britannic Bold"/>
              </a:rPr>
              <a:t>College</a:t>
            </a:r>
            <a:endParaRPr sz="1600">
              <a:latin typeface="Britannic Bold"/>
              <a:cs typeface="Britannic Bold"/>
            </a:endParaRPr>
          </a:p>
        </p:txBody>
      </p:sp>
      <p:sp>
        <p:nvSpPr>
          <p:cNvPr id="6" name="object 6"/>
          <p:cNvSpPr/>
          <p:nvPr/>
        </p:nvSpPr>
        <p:spPr>
          <a:xfrm>
            <a:off x="4423997" y="46928"/>
            <a:ext cx="800274" cy="7106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257800" y="7620"/>
            <a:ext cx="4791710" cy="751840"/>
          </a:xfrm>
          <a:custGeom>
            <a:avLst/>
            <a:gdLst/>
            <a:ahLst/>
            <a:cxnLst/>
            <a:rect l="l" t="t" r="r" b="b"/>
            <a:pathLst>
              <a:path w="4791709" h="751840">
                <a:moveTo>
                  <a:pt x="0" y="751331"/>
                </a:moveTo>
                <a:lnTo>
                  <a:pt x="4791456" y="751331"/>
                </a:lnTo>
                <a:lnTo>
                  <a:pt x="4791456" y="0"/>
                </a:lnTo>
                <a:lnTo>
                  <a:pt x="0" y="0"/>
                </a:lnTo>
                <a:lnTo>
                  <a:pt x="0" y="751331"/>
                </a:lnTo>
                <a:close/>
              </a:path>
            </a:pathLst>
          </a:custGeom>
          <a:solidFill>
            <a:srgbClr val="D94587"/>
          </a:solidFill>
        </p:spPr>
        <p:txBody>
          <a:bodyPr wrap="square" lIns="0" tIns="0" rIns="0" bIns="0" rtlCol="0"/>
          <a:lstStyle/>
          <a:p>
            <a:endParaRPr/>
          </a:p>
        </p:txBody>
      </p:sp>
      <p:sp>
        <p:nvSpPr>
          <p:cNvPr id="8" name="object 8"/>
          <p:cNvSpPr txBox="1"/>
          <p:nvPr/>
        </p:nvSpPr>
        <p:spPr>
          <a:xfrm>
            <a:off x="6367653" y="22351"/>
            <a:ext cx="2569845" cy="492759"/>
          </a:xfrm>
          <a:prstGeom prst="rect">
            <a:avLst/>
          </a:prstGeom>
        </p:spPr>
        <p:txBody>
          <a:bodyPr vert="horz" wrap="square" lIns="0" tIns="36195" rIns="0" bIns="0" rtlCol="0">
            <a:spAutoFit/>
          </a:bodyPr>
          <a:lstStyle/>
          <a:p>
            <a:pPr marL="227329" marR="5080" indent="-215265">
              <a:lnSpc>
                <a:spcPts val="1760"/>
              </a:lnSpc>
              <a:spcBef>
                <a:spcPts val="285"/>
              </a:spcBef>
            </a:pPr>
            <a:r>
              <a:rPr sz="1600" spc="-5" dirty="0">
                <a:solidFill>
                  <a:srgbClr val="001F5F"/>
                </a:solidFill>
                <a:latin typeface="Britannic Bold"/>
                <a:cs typeface="Britannic Bold"/>
              </a:rPr>
              <a:t>Ministry of </a:t>
            </a:r>
            <a:r>
              <a:rPr sz="1600" dirty="0">
                <a:solidFill>
                  <a:srgbClr val="001F5F"/>
                </a:solidFill>
                <a:latin typeface="Britannic Bold"/>
                <a:cs typeface="Britannic Bold"/>
              </a:rPr>
              <a:t>higher</a:t>
            </a:r>
            <a:r>
              <a:rPr sz="1600" spc="-55" dirty="0">
                <a:solidFill>
                  <a:srgbClr val="001F5F"/>
                </a:solidFill>
                <a:latin typeface="Britannic Bold"/>
                <a:cs typeface="Britannic Bold"/>
              </a:rPr>
              <a:t> </a:t>
            </a:r>
            <a:r>
              <a:rPr sz="1600" spc="-5" dirty="0">
                <a:solidFill>
                  <a:srgbClr val="001F5F"/>
                </a:solidFill>
                <a:latin typeface="Britannic Bold"/>
                <a:cs typeface="Britannic Bold"/>
              </a:rPr>
              <a:t>Education  </a:t>
            </a:r>
            <a:r>
              <a:rPr sz="1600" spc="-10" dirty="0">
                <a:solidFill>
                  <a:srgbClr val="001F5F"/>
                </a:solidFill>
                <a:latin typeface="Britannic Bold"/>
                <a:cs typeface="Britannic Bold"/>
              </a:rPr>
              <a:t>and </a:t>
            </a:r>
            <a:r>
              <a:rPr sz="1600" spc="-5" dirty="0">
                <a:solidFill>
                  <a:srgbClr val="001F5F"/>
                </a:solidFill>
                <a:latin typeface="Britannic Bold"/>
                <a:cs typeface="Britannic Bold"/>
              </a:rPr>
              <a:t>Scientific</a:t>
            </a:r>
            <a:r>
              <a:rPr sz="1600" spc="-15" dirty="0">
                <a:solidFill>
                  <a:srgbClr val="001F5F"/>
                </a:solidFill>
                <a:latin typeface="Britannic Bold"/>
                <a:cs typeface="Britannic Bold"/>
              </a:rPr>
              <a:t> </a:t>
            </a:r>
            <a:r>
              <a:rPr sz="1600" spc="-5" dirty="0">
                <a:solidFill>
                  <a:srgbClr val="001F5F"/>
                </a:solidFill>
                <a:latin typeface="Britannic Bold"/>
                <a:cs typeface="Britannic Bold"/>
              </a:rPr>
              <a:t>Research</a:t>
            </a:r>
            <a:endParaRPr sz="1600">
              <a:latin typeface="Britannic Bold"/>
              <a:cs typeface="Britannic Bold"/>
            </a:endParaRPr>
          </a:p>
        </p:txBody>
      </p:sp>
      <p:sp>
        <p:nvSpPr>
          <p:cNvPr id="2" name="مربع نص 1"/>
          <p:cNvSpPr txBox="1"/>
          <p:nvPr/>
        </p:nvSpPr>
        <p:spPr>
          <a:xfrm>
            <a:off x="8947182" y="1011875"/>
            <a:ext cx="882618" cy="523220"/>
          </a:xfrm>
          <a:prstGeom prst="rect">
            <a:avLst/>
          </a:prstGeom>
          <a:noFill/>
        </p:spPr>
        <p:txBody>
          <a:bodyPr wrap="square" rtlCol="0">
            <a:spAutoFit/>
          </a:bodyPr>
          <a:lstStyle/>
          <a:p>
            <a:r>
              <a:rPr lang="en-US" sz="2800" b="1" dirty="0">
                <a:solidFill>
                  <a:srgbClr val="FF0000"/>
                </a:solidFill>
              </a:rPr>
              <a:t>LO4</a:t>
            </a:r>
          </a:p>
        </p:txBody>
      </p:sp>
      <p:pic>
        <p:nvPicPr>
          <p:cNvPr id="14" name="Picture 13"/>
          <p:cNvPicPr>
            <a:picLocks noChangeAspect="1"/>
          </p:cNvPicPr>
          <p:nvPr/>
        </p:nvPicPr>
        <p:blipFill>
          <a:blip r:embed="rId3"/>
          <a:stretch>
            <a:fillRect/>
          </a:stretch>
        </p:blipFill>
        <p:spPr>
          <a:xfrm>
            <a:off x="9329823" y="6873155"/>
            <a:ext cx="628702" cy="610909"/>
          </a:xfrm>
          <a:prstGeom prst="rect">
            <a:avLst/>
          </a:prstGeom>
        </p:spPr>
      </p:pic>
      <p:sp>
        <p:nvSpPr>
          <p:cNvPr id="17" name="TextBox 16">
            <a:extLst>
              <a:ext uri="{FF2B5EF4-FFF2-40B4-BE49-F238E27FC236}">
                <a16:creationId xmlns:a16="http://schemas.microsoft.com/office/drawing/2014/main" id="{AA95910A-3FCE-4CC3-B283-9A2B8E19B62C}"/>
              </a:ext>
            </a:extLst>
          </p:cNvPr>
          <p:cNvSpPr txBox="1"/>
          <p:nvPr/>
        </p:nvSpPr>
        <p:spPr>
          <a:xfrm>
            <a:off x="537797" y="1073882"/>
            <a:ext cx="7772400" cy="1077218"/>
          </a:xfrm>
          <a:prstGeom prst="rect">
            <a:avLst/>
          </a:prstGeom>
          <a:noFill/>
        </p:spPr>
        <p:txBody>
          <a:bodyPr wrap="square">
            <a:spAutoFit/>
          </a:bodyPr>
          <a:lstStyle/>
          <a:p>
            <a:pPr algn="l"/>
            <a:r>
              <a:rPr lang="en-US" sz="3200" b="1" i="0" dirty="0">
                <a:solidFill>
                  <a:srgbClr val="C00000"/>
                </a:solidFill>
                <a:effectLst/>
                <a:latin typeface="Arial" panose="020B0604020202020204" pitchFamily="34" charset="0"/>
                <a:cs typeface="Arial" panose="020B0604020202020204" pitchFamily="34" charset="0"/>
              </a:rPr>
              <a:t>Movement of fluid between compartments</a:t>
            </a:r>
          </a:p>
        </p:txBody>
      </p:sp>
      <p:sp>
        <p:nvSpPr>
          <p:cNvPr id="12" name="TextBox 11">
            <a:extLst>
              <a:ext uri="{FF2B5EF4-FFF2-40B4-BE49-F238E27FC236}">
                <a16:creationId xmlns:a16="http://schemas.microsoft.com/office/drawing/2014/main" id="{108B9528-0FCC-4091-BF32-E2C85BC48DDF}"/>
              </a:ext>
            </a:extLst>
          </p:cNvPr>
          <p:cNvSpPr txBox="1"/>
          <p:nvPr/>
        </p:nvSpPr>
        <p:spPr>
          <a:xfrm>
            <a:off x="793782" y="2286000"/>
            <a:ext cx="8153400" cy="2677656"/>
          </a:xfrm>
          <a:prstGeom prst="rect">
            <a:avLst/>
          </a:prstGeom>
          <a:noFill/>
        </p:spPr>
        <p:txBody>
          <a:bodyPr wrap="square">
            <a:spAutoFit/>
          </a:bodyPr>
          <a:lstStyle/>
          <a:p>
            <a:pPr algn="l" fontAlgn="base"/>
            <a:r>
              <a:rPr lang="en-US" sz="2800" b="0" i="0" dirty="0">
                <a:solidFill>
                  <a:srgbClr val="2D2D2D"/>
                </a:solidFill>
                <a:effectLst/>
                <a:latin typeface="Arial" panose="020B0604020202020204" pitchFamily="34" charset="0"/>
                <a:cs typeface="Arial" panose="020B0604020202020204" pitchFamily="34" charset="0"/>
              </a:rPr>
              <a:t>Two processes are responsible for the movement of fluid across membranes:</a:t>
            </a:r>
          </a:p>
          <a:p>
            <a:pPr marL="742950" lvl="1" indent="-285750" algn="l" fontAlgn="base">
              <a:buFont typeface="Arial" panose="020B0604020202020204" pitchFamily="34" charset="0"/>
              <a:buChar char="•"/>
            </a:pPr>
            <a:r>
              <a:rPr lang="en-US" sz="2800" b="0" i="0" dirty="0">
                <a:solidFill>
                  <a:srgbClr val="2D2D2D"/>
                </a:solidFill>
                <a:effectLst/>
                <a:latin typeface="Arial" panose="020B0604020202020204" pitchFamily="34" charset="0"/>
                <a:cs typeface="Arial" panose="020B0604020202020204" pitchFamily="34" charset="0"/>
              </a:rPr>
              <a:t>Ion movement across a membrane .</a:t>
            </a:r>
          </a:p>
          <a:p>
            <a:pPr marL="742950" lvl="1" indent="-285750" algn="l" fontAlgn="base">
              <a:buFont typeface="Arial" panose="020B0604020202020204" pitchFamily="34" charset="0"/>
              <a:buChar char="•"/>
            </a:pPr>
            <a:r>
              <a:rPr lang="en-US" sz="2800" b="0" i="0" dirty="0">
                <a:solidFill>
                  <a:srgbClr val="2D2D2D"/>
                </a:solidFill>
                <a:effectLst/>
                <a:latin typeface="Arial" panose="020B0604020202020204" pitchFamily="34" charset="0"/>
                <a:cs typeface="Arial" panose="020B0604020202020204" pitchFamily="34" charset="0"/>
              </a:rPr>
              <a:t>Osmosis: Water is drawn across a membrane toward a region where there is a higher solute concentration.</a:t>
            </a:r>
          </a:p>
        </p:txBody>
      </p:sp>
    </p:spTree>
    <p:extLst>
      <p:ext uri="{BB962C8B-B14F-4D97-AF65-F5344CB8AC3E}">
        <p14:creationId xmlns:p14="http://schemas.microsoft.com/office/powerpoint/2010/main" val="426257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2136</Words>
  <Application>Microsoft Office PowerPoint</Application>
  <PresentationFormat>Custom</PresentationFormat>
  <Paragraphs>240</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Britannic Bold</vt:lpstr>
      <vt:lpstr>Calibri</vt:lpstr>
      <vt:lpstr>proxima-nova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Nehaya Al-Aubody</cp:lastModifiedBy>
  <cp:revision>25</cp:revision>
  <dcterms:created xsi:type="dcterms:W3CDTF">2020-04-30T21:15:11Z</dcterms:created>
  <dcterms:modified xsi:type="dcterms:W3CDTF">2022-04-05T19:21:59Z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2020-04-30T00:00:00Z</vt:filetime>
  </property>
  <property fmtid="{D5CDD505-2E9C-101B-9397-08002B2CF9AE}" pid="3" name="Creator">
    <vt:lpwstr>Microsoft® Word 2016</vt:lpwstr>
  </property>
  <property fmtid="{D5CDD505-2E9C-101B-9397-08002B2CF9AE}" pid="4" name="LastSaved">
    <vt:filetime>2020-04-30T00:00:00Z</vt:filetime>
  </property>
</Properties>
</file>